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94" r:id="rId5"/>
    <p:sldId id="293" r:id="rId6"/>
    <p:sldId id="261" r:id="rId7"/>
    <p:sldId id="284" r:id="rId8"/>
    <p:sldId id="292" r:id="rId9"/>
    <p:sldId id="290" r:id="rId10"/>
    <p:sldId id="296" r:id="rId11"/>
    <p:sldId id="278" r:id="rId12"/>
    <p:sldId id="287" r:id="rId13"/>
    <p:sldId id="297" r:id="rId14"/>
    <p:sldId id="265" r:id="rId15"/>
    <p:sldId id="268" r:id="rId16"/>
    <p:sldId id="298" r:id="rId17"/>
    <p:sldId id="2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76615" autoAdjust="0"/>
  </p:normalViewPr>
  <p:slideViewPr>
    <p:cSldViewPr snapToGrid="0">
      <p:cViewPr varScale="1">
        <p:scale>
          <a:sx n="93" d="100"/>
          <a:sy n="93" d="100"/>
        </p:scale>
        <p:origin x="11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ges Lim" userId="979fe1c0-50b1-43ba-a804-77cbab93d36f" providerId="ADAL" clId="{292041A6-CE61-324F-B54B-1731F263AE96}"/>
    <pc:docChg chg="custSel modSld">
      <pc:chgData name="Ganges Lim" userId="979fe1c0-50b1-43ba-a804-77cbab93d36f" providerId="ADAL" clId="{292041A6-CE61-324F-B54B-1731F263AE96}" dt="2019-07-10T04:43:34.206" v="11" actId="20577"/>
      <pc:docMkLst>
        <pc:docMk/>
      </pc:docMkLst>
      <pc:sldChg chg="modSp">
        <pc:chgData name="Ganges Lim" userId="979fe1c0-50b1-43ba-a804-77cbab93d36f" providerId="ADAL" clId="{292041A6-CE61-324F-B54B-1731F263AE96}" dt="2019-07-10T04:43:34.206" v="11" actId="20577"/>
        <pc:sldMkLst>
          <pc:docMk/>
          <pc:sldMk cId="3061362602" sldId="257"/>
        </pc:sldMkLst>
        <pc:spChg chg="mod">
          <ac:chgData name="Ganges Lim" userId="979fe1c0-50b1-43ba-a804-77cbab93d36f" providerId="ADAL" clId="{292041A6-CE61-324F-B54B-1731F263AE96}" dt="2019-07-10T04:43:34.206" v="11" actId="20577"/>
          <ac:spMkLst>
            <pc:docMk/>
            <pc:sldMk cId="3061362602" sldId="257"/>
            <ac:spMk id="18" creationId="{00000000-0000-0000-0000-000000000000}"/>
          </ac:spMkLst>
        </pc:spChg>
      </pc:sldChg>
      <pc:sldChg chg="modSp">
        <pc:chgData name="Ganges Lim" userId="979fe1c0-50b1-43ba-a804-77cbab93d36f" providerId="ADAL" clId="{292041A6-CE61-324F-B54B-1731F263AE96}" dt="2019-07-10T04:41:03.970" v="0" actId="20577"/>
        <pc:sldMkLst>
          <pc:docMk/>
          <pc:sldMk cId="1703351785" sldId="258"/>
        </pc:sldMkLst>
        <pc:spChg chg="mod">
          <ac:chgData name="Ganges Lim" userId="979fe1c0-50b1-43ba-a804-77cbab93d36f" providerId="ADAL" clId="{292041A6-CE61-324F-B54B-1731F263AE96}" dt="2019-07-10T04:41:03.970" v="0" actId="20577"/>
          <ac:spMkLst>
            <pc:docMk/>
            <pc:sldMk cId="1703351785" sldId="258"/>
            <ac:spMk id="2" creationId="{00000000-0000-0000-0000-000000000000}"/>
          </ac:spMkLst>
        </pc:spChg>
      </pc:sldChg>
      <pc:sldChg chg="delSp modSp modNotesTx">
        <pc:chgData name="Ganges Lim" userId="979fe1c0-50b1-43ba-a804-77cbab93d36f" providerId="ADAL" clId="{292041A6-CE61-324F-B54B-1731F263AE96}" dt="2019-07-10T04:41:36.180" v="7" actId="20577"/>
        <pc:sldMkLst>
          <pc:docMk/>
          <pc:sldMk cId="1321963434" sldId="261"/>
        </pc:sldMkLst>
        <pc:spChg chg="del">
          <ac:chgData name="Ganges Lim" userId="979fe1c0-50b1-43ba-a804-77cbab93d36f" providerId="ADAL" clId="{292041A6-CE61-324F-B54B-1731F263AE96}" dt="2019-07-10T04:41:25.517" v="4" actId="478"/>
          <ac:spMkLst>
            <pc:docMk/>
            <pc:sldMk cId="1321963434" sldId="261"/>
            <ac:spMk id="9" creationId="{00000000-0000-0000-0000-000000000000}"/>
          </ac:spMkLst>
        </pc:spChg>
        <pc:picChg chg="mod">
          <ac:chgData name="Ganges Lim" userId="979fe1c0-50b1-43ba-a804-77cbab93d36f" providerId="ADAL" clId="{292041A6-CE61-324F-B54B-1731F263AE96}" dt="2019-07-10T04:41:28.591" v="6" actId="1076"/>
          <ac:picMkLst>
            <pc:docMk/>
            <pc:sldMk cId="1321963434" sldId="261"/>
            <ac:picMk id="5" creationId="{00000000-0000-0000-0000-000000000000}"/>
          </ac:picMkLst>
        </pc:picChg>
        <pc:picChg chg="del">
          <ac:chgData name="Ganges Lim" userId="979fe1c0-50b1-43ba-a804-77cbab93d36f" providerId="ADAL" clId="{292041A6-CE61-324F-B54B-1731F263AE96}" dt="2019-07-10T04:41:23.570" v="3" actId="478"/>
          <ac:picMkLst>
            <pc:docMk/>
            <pc:sldMk cId="1321963434" sldId="261"/>
            <ac:picMk id="10" creationId="{00000000-0000-0000-0000-000000000000}"/>
          </ac:picMkLst>
        </pc:picChg>
      </pc:sldChg>
      <pc:sldChg chg="modSp">
        <pc:chgData name="Ganges Lim" userId="979fe1c0-50b1-43ba-a804-77cbab93d36f" providerId="ADAL" clId="{292041A6-CE61-324F-B54B-1731F263AE96}" dt="2019-07-10T04:41:18.539" v="2" actId="20577"/>
        <pc:sldMkLst>
          <pc:docMk/>
          <pc:sldMk cId="1640287526" sldId="268"/>
        </pc:sldMkLst>
        <pc:spChg chg="mod">
          <ac:chgData name="Ganges Lim" userId="979fe1c0-50b1-43ba-a804-77cbab93d36f" providerId="ADAL" clId="{292041A6-CE61-324F-B54B-1731F263AE96}" dt="2019-07-10T04:41:18.539" v="2" actId="20577"/>
          <ac:spMkLst>
            <pc:docMk/>
            <pc:sldMk cId="1640287526" sldId="268"/>
            <ac:spMk id="2" creationId="{00000000-0000-0000-0000-000000000000}"/>
          </ac:spMkLst>
        </pc:spChg>
      </pc:sldChg>
      <pc:sldChg chg="modSp">
        <pc:chgData name="Ganges Lim" userId="979fe1c0-50b1-43ba-a804-77cbab93d36f" providerId="ADAL" clId="{292041A6-CE61-324F-B54B-1731F263AE96}" dt="2019-07-10T04:41:49.557" v="8" actId="20577"/>
        <pc:sldMkLst>
          <pc:docMk/>
          <pc:sldMk cId="1991467312" sldId="299"/>
        </pc:sldMkLst>
        <pc:spChg chg="mod">
          <ac:chgData name="Ganges Lim" userId="979fe1c0-50b1-43ba-a804-77cbab93d36f" providerId="ADAL" clId="{292041A6-CE61-324F-B54B-1731F263AE96}" dt="2019-07-10T04:41:49.557" v="8" actId="20577"/>
          <ac:spMkLst>
            <pc:docMk/>
            <pc:sldMk cId="1991467312" sldId="29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202A5-B4A5-4A77-AF99-95D58B5EB52C}" type="datetimeFigureOut">
              <a:rPr lang="en-NZ" smtClean="0"/>
              <a:t>10/07/19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7616E-C812-4362-8599-54077D887540}" type="slidenum">
              <a:rPr lang="en-NZ" smtClean="0"/>
              <a:t>‹#›</a:t>
            </a:fld>
            <a:endParaRPr lang="en-NZ"/>
          </a:p>
        </p:txBody>
      </p:sp>
    </p:spTree>
    <p:extLst>
      <p:ext uri="{BB962C8B-B14F-4D97-AF65-F5344CB8AC3E}">
        <p14:creationId xmlns:p14="http://schemas.microsoft.com/office/powerpoint/2010/main" val="413561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gerald@nature.gov.ck"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flickr.com/photos/nikon_ranger/7401937216/in/photolist-ch5S4b" TargetMode="External"/><Relationship Id="rId5" Type="http://schemas.openxmlformats.org/officeDocument/2006/relationships/hyperlink" Target="http://www.nonnativespecies.org/gallery/index.cfm?searchtype=s&amp;query=Rattus%20rattus" TargetMode="External"/><Relationship Id="rId4" Type="http://schemas.openxmlformats.org/officeDocument/2006/relationships/hyperlink" Target="http://cookislands.bishopmuseum.or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gritech.tnau.ac.in/expert_system/coconut/coconut/coconut_pest%20and_diseases.html#ra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Credits: Left to right: Rat image courtesy of unnamed author - http://pngimg.com/uploads/rat_mouse/rat_mouse_PNG23553.png,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u="none" kern="1200" dirty="0">
                <a:solidFill>
                  <a:schemeClr val="tx1"/>
                </a:solidFill>
                <a:effectLst/>
                <a:latin typeface="+mn-lt"/>
                <a:ea typeface="+mn-ea"/>
                <a:cs typeface="+mn-cs"/>
              </a:rPr>
              <a:t>,</a:t>
            </a:r>
            <a:r>
              <a:rPr lang="en-NZ" sz="1200" b="0" i="0" u="none" kern="1200" baseline="0" dirty="0">
                <a:solidFill>
                  <a:schemeClr val="tx1"/>
                </a:solidFill>
                <a:effectLst/>
                <a:latin typeface="+mn-lt"/>
                <a:ea typeface="+mn-ea"/>
                <a:cs typeface="+mn-cs"/>
              </a:rPr>
              <a:t> </a:t>
            </a:r>
            <a:r>
              <a:rPr lang="en-NZ" baseline="0" dirty="0"/>
              <a:t>Photo of coconut tree courtesy of </a:t>
            </a:r>
            <a:r>
              <a:rPr lang="en-NZ" baseline="0" dirty="0" err="1"/>
              <a:t>unknowned</a:t>
            </a:r>
            <a:r>
              <a:rPr lang="en-NZ" baseline="0" dirty="0"/>
              <a:t> author - https://pxhere.com/en/photo/720462, </a:t>
            </a:r>
            <a:r>
              <a:rPr lang="en-NZ" sz="1200" b="0" i="0" kern="1200" baseline="0" dirty="0">
                <a:solidFill>
                  <a:schemeClr val="tx1"/>
                </a:solidFill>
                <a:effectLst/>
                <a:latin typeface="+mn-lt"/>
                <a:ea typeface="+mn-ea"/>
                <a:cs typeface="+mn-cs"/>
              </a:rPr>
              <a:t>t</a:t>
            </a:r>
            <a:r>
              <a:rPr lang="en-NZ" sz="1200" b="0" i="0" kern="1200" dirty="0">
                <a:solidFill>
                  <a:schemeClr val="tx1"/>
                </a:solidFill>
                <a:effectLst/>
                <a:latin typeface="+mn-lt"/>
                <a:ea typeface="+mn-ea"/>
                <a:cs typeface="+mn-cs"/>
              </a:rPr>
              <a:t>he image is released free of copyrights under Creative Commons CC0.</a:t>
            </a:r>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1</a:t>
            </a:fld>
            <a:endParaRPr lang="en-NZ"/>
          </a:p>
        </p:txBody>
      </p:sp>
    </p:spTree>
    <p:extLst>
      <p:ext uri="{BB962C8B-B14F-4D97-AF65-F5344CB8AC3E}">
        <p14:creationId xmlns:p14="http://schemas.microsoft.com/office/powerpoint/2010/main" val="260724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sz="1200" dirty="0">
                <a:latin typeface="Comic Sans MS" panose="030F0702030302020204" pitchFamily="66" charset="0"/>
              </a:rPr>
              <a:t>Note: </a:t>
            </a:r>
          </a:p>
          <a:p>
            <a:pPr marL="0" indent="0">
              <a:buNone/>
            </a:pPr>
            <a:r>
              <a:rPr lang="en-NZ" sz="1200" dirty="0">
                <a:latin typeface="Comic Sans MS" panose="030F0702030302020204" pitchFamily="66" charset="0"/>
              </a:rPr>
              <a:t>New sighting of rats should be reported immediately to the nearest wildlife authority or relevant government department. Predators should never be introduced to control rats. Removing one species of rat can make areas more vulnerable to other species as it reduces their competition. Therefore, all three rat species should be focused on equally. </a:t>
            </a:r>
          </a:p>
          <a:p>
            <a:endParaRPr lang="en-NZ" dirty="0"/>
          </a:p>
        </p:txBody>
      </p:sp>
      <p:sp>
        <p:nvSpPr>
          <p:cNvPr id="4" name="Slide Number Placeholder 3"/>
          <p:cNvSpPr>
            <a:spLocks noGrp="1"/>
          </p:cNvSpPr>
          <p:nvPr>
            <p:ph type="sldNum" sz="quarter" idx="10"/>
          </p:nvPr>
        </p:nvSpPr>
        <p:spPr/>
        <p:txBody>
          <a:bodyPr/>
          <a:lstStyle/>
          <a:p>
            <a:fld id="{99B7616E-C812-4362-8599-54077D887540}" type="slidenum">
              <a:rPr lang="en-NZ" smtClean="0"/>
              <a:t>10</a:t>
            </a:fld>
            <a:endParaRPr lang="en-NZ"/>
          </a:p>
        </p:txBody>
      </p:sp>
    </p:spTree>
    <p:extLst>
      <p:ext uri="{BB962C8B-B14F-4D97-AF65-F5344CB8AC3E}">
        <p14:creationId xmlns:p14="http://schemas.microsoft.com/office/powerpoint/2010/main" val="1621160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Credits: Rats image courtesy of unnamed author - http://pngimg.com/uploads/rat_mouse/rat_mouse_PNG2457.png,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a:t>
            </a:r>
            <a:r>
              <a:rPr lang="en-NZ" sz="1200" b="0" i="0" kern="1200" baseline="0" dirty="0">
                <a:solidFill>
                  <a:schemeClr val="tx1"/>
                </a:solidFill>
                <a:effectLst/>
                <a:latin typeface="+mn-lt"/>
                <a:ea typeface="+mn-ea"/>
                <a:cs typeface="+mn-cs"/>
              </a:rPr>
              <a:t> </a:t>
            </a:r>
            <a:r>
              <a:rPr lang="en-NZ" sz="1200" b="0" i="0" kern="1200" dirty="0">
                <a:solidFill>
                  <a:schemeClr val="tx1"/>
                </a:solidFill>
                <a:effectLst/>
                <a:latin typeface="+mn-lt"/>
                <a:ea typeface="+mn-ea"/>
                <a:cs typeface="+mn-cs"/>
              </a:rPr>
              <a:t>Coconut tree</a:t>
            </a:r>
            <a:r>
              <a:rPr lang="en-NZ" sz="1200" b="0" i="0" kern="1200" baseline="0" dirty="0">
                <a:solidFill>
                  <a:schemeClr val="tx1"/>
                </a:solidFill>
                <a:effectLst/>
                <a:latin typeface="+mn-lt"/>
                <a:ea typeface="+mn-ea"/>
                <a:cs typeface="+mn-cs"/>
              </a:rPr>
              <a:t> illustration courtesy of un</a:t>
            </a:r>
            <a:r>
              <a:rPr lang="en-NZ" sz="1200" b="0" i="0" kern="1200" dirty="0">
                <a:solidFill>
                  <a:schemeClr val="tx1"/>
                </a:solidFill>
                <a:effectLst/>
                <a:latin typeface="+mn-lt"/>
                <a:ea typeface="+mn-ea"/>
                <a:cs typeface="+mn-cs"/>
              </a:rPr>
              <a:t>named</a:t>
            </a:r>
            <a:r>
              <a:rPr lang="en-NZ" sz="1200" b="0" i="0" kern="1200" baseline="0" dirty="0">
                <a:solidFill>
                  <a:schemeClr val="tx1"/>
                </a:solidFill>
                <a:effectLst/>
                <a:latin typeface="+mn-lt"/>
                <a:ea typeface="+mn-ea"/>
                <a:cs typeface="+mn-cs"/>
              </a:rPr>
              <a:t> author - http://pngimg.com/download/2483,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a:t>
            </a:r>
            <a:endParaRPr lang="en-NZ" dirty="0"/>
          </a:p>
          <a:p>
            <a:endParaRPr lang="en-NZ" baseline="0" dirty="0"/>
          </a:p>
          <a:p>
            <a:endParaRPr lang="en-NZ" dirty="0"/>
          </a:p>
          <a:p>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11</a:t>
            </a:fld>
            <a:endParaRPr lang="en-NZ"/>
          </a:p>
        </p:txBody>
      </p:sp>
    </p:spTree>
    <p:extLst>
      <p:ext uri="{BB962C8B-B14F-4D97-AF65-F5344CB8AC3E}">
        <p14:creationId xmlns:p14="http://schemas.microsoft.com/office/powerpoint/2010/main" val="26060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Credits:  Coconut</a:t>
            </a:r>
            <a:r>
              <a:rPr lang="en-NZ" sz="1200" b="0" i="0" kern="1200" baseline="0" dirty="0">
                <a:solidFill>
                  <a:schemeClr val="tx1"/>
                </a:solidFill>
                <a:effectLst/>
                <a:latin typeface="+mn-lt"/>
                <a:ea typeface="+mn-ea"/>
                <a:cs typeface="+mn-cs"/>
              </a:rPr>
              <a:t> illustration courtesy of u</a:t>
            </a:r>
            <a:r>
              <a:rPr lang="en-NZ" sz="1200" b="0" i="0" kern="1200" dirty="0">
                <a:solidFill>
                  <a:schemeClr val="tx1"/>
                </a:solidFill>
                <a:effectLst/>
                <a:latin typeface="+mn-lt"/>
                <a:ea typeface="+mn-ea"/>
                <a:cs typeface="+mn-cs"/>
              </a:rPr>
              <a:t>nnamed</a:t>
            </a:r>
            <a:r>
              <a:rPr lang="en-NZ" sz="1200" b="0" i="0" kern="1200" baseline="0" dirty="0">
                <a:solidFill>
                  <a:schemeClr val="tx1"/>
                </a:solidFill>
                <a:effectLst/>
                <a:latin typeface="+mn-lt"/>
                <a:ea typeface="+mn-ea"/>
                <a:cs typeface="+mn-cs"/>
              </a:rPr>
              <a:t> author - http://pngimg.com/download/9151,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a:t>
            </a:r>
            <a:endParaRPr lang="en-NZ" dirty="0"/>
          </a:p>
          <a:p>
            <a:endParaRPr lang="en-NZ" sz="1200" dirty="0">
              <a:latin typeface="Comic Sans MS" panose="030F0702030302020204" pitchFamily="66" charset="0"/>
            </a:endParaRPr>
          </a:p>
          <a:p>
            <a:r>
              <a:rPr lang="en-NZ" sz="1200" dirty="0">
                <a:latin typeface="Comic Sans MS" panose="030F0702030302020204" pitchFamily="66" charset="0"/>
              </a:rPr>
              <a:t>In the event</a:t>
            </a:r>
            <a:r>
              <a:rPr lang="en-NZ" sz="1200" baseline="0" dirty="0">
                <a:latin typeface="Comic Sans MS" panose="030F0702030302020204" pitchFamily="66" charset="0"/>
              </a:rPr>
              <a:t> of extra students, the teacher can assign 2 students to 1 factsheet.</a:t>
            </a:r>
            <a:endParaRPr lang="en-NZ" sz="12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99B7616E-C812-4362-8599-54077D887540}" type="slidenum">
              <a:rPr lang="en-NZ" smtClean="0"/>
              <a:t>12</a:t>
            </a:fld>
            <a:endParaRPr lang="en-NZ"/>
          </a:p>
        </p:txBody>
      </p:sp>
    </p:spTree>
    <p:extLst>
      <p:ext uri="{BB962C8B-B14F-4D97-AF65-F5344CB8AC3E}">
        <p14:creationId xmlns:p14="http://schemas.microsoft.com/office/powerpoint/2010/main" val="49093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Credits: Rats image courtesy of unnamed author - http://pngimg.com/uploads/rat_mouse/rat_mouse_PNG2457.png,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a:t>
            </a:r>
            <a:r>
              <a:rPr lang="en-NZ" sz="1200" b="0" i="0" kern="1200" baseline="0" dirty="0">
                <a:solidFill>
                  <a:schemeClr val="tx1"/>
                </a:solidFill>
                <a:effectLst/>
                <a:latin typeface="+mn-lt"/>
                <a:ea typeface="+mn-ea"/>
                <a:cs typeface="+mn-cs"/>
              </a:rPr>
              <a:t> </a:t>
            </a:r>
            <a:r>
              <a:rPr lang="en-NZ" sz="1200" b="0" i="0" kern="1200" dirty="0">
                <a:solidFill>
                  <a:schemeClr val="tx1"/>
                </a:solidFill>
                <a:effectLst/>
                <a:latin typeface="+mn-lt"/>
                <a:ea typeface="+mn-ea"/>
                <a:cs typeface="+mn-cs"/>
              </a:rPr>
              <a:t>Coconut tree</a:t>
            </a:r>
            <a:r>
              <a:rPr lang="en-NZ" sz="1200" b="0" i="0" kern="1200" baseline="0" dirty="0">
                <a:solidFill>
                  <a:schemeClr val="tx1"/>
                </a:solidFill>
                <a:effectLst/>
                <a:latin typeface="+mn-lt"/>
                <a:ea typeface="+mn-ea"/>
                <a:cs typeface="+mn-cs"/>
              </a:rPr>
              <a:t> illustration courtesy of un</a:t>
            </a:r>
            <a:r>
              <a:rPr lang="en-NZ" sz="1200" b="0" i="0" kern="1200" dirty="0">
                <a:solidFill>
                  <a:schemeClr val="tx1"/>
                </a:solidFill>
                <a:effectLst/>
                <a:latin typeface="+mn-lt"/>
                <a:ea typeface="+mn-ea"/>
                <a:cs typeface="+mn-cs"/>
              </a:rPr>
              <a:t>named</a:t>
            </a:r>
            <a:r>
              <a:rPr lang="en-NZ" sz="1200" b="0" i="0" kern="1200" baseline="0" dirty="0">
                <a:solidFill>
                  <a:schemeClr val="tx1"/>
                </a:solidFill>
                <a:effectLst/>
                <a:latin typeface="+mn-lt"/>
                <a:ea typeface="+mn-ea"/>
                <a:cs typeface="+mn-cs"/>
              </a:rPr>
              <a:t> author - http://pngimg.com/download/2483,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a:t>
            </a:r>
            <a:endParaRPr lang="en-NZ" dirty="0"/>
          </a:p>
          <a:p>
            <a:endParaRPr lang="en-NZ" baseline="0" dirty="0"/>
          </a:p>
          <a:p>
            <a:r>
              <a:rPr lang="en-NZ" baseline="0" dirty="0"/>
              <a:t>Teacher will get the different groups to share 1 key point from each approach. Teacher can record the key points on the board or a piece of paper to put up in the classroom.</a:t>
            </a:r>
          </a:p>
          <a:p>
            <a:endParaRPr lang="en-NZ" dirty="0"/>
          </a:p>
          <a:p>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13</a:t>
            </a:fld>
            <a:endParaRPr lang="en-NZ"/>
          </a:p>
        </p:txBody>
      </p:sp>
    </p:spTree>
    <p:extLst>
      <p:ext uri="{BB962C8B-B14F-4D97-AF65-F5344CB8AC3E}">
        <p14:creationId xmlns:p14="http://schemas.microsoft.com/office/powerpoint/2010/main" val="387004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a:solidFill>
                  <a:schemeClr val="tx1"/>
                </a:solidFill>
                <a:effectLst/>
                <a:latin typeface="+mn-lt"/>
                <a:ea typeface="+mn-ea"/>
                <a:cs typeface="+mn-cs"/>
              </a:rPr>
              <a:t>Credits:  Coconut</a:t>
            </a:r>
            <a:r>
              <a:rPr lang="en-NZ" sz="1200" b="0" i="0" kern="1200" baseline="0">
                <a:solidFill>
                  <a:schemeClr val="tx1"/>
                </a:solidFill>
                <a:effectLst/>
                <a:latin typeface="+mn-lt"/>
                <a:ea typeface="+mn-ea"/>
                <a:cs typeface="+mn-cs"/>
              </a:rPr>
              <a:t> illustration courtesy of u</a:t>
            </a:r>
            <a:r>
              <a:rPr lang="en-NZ" sz="1200" b="0" i="0" kern="1200">
                <a:solidFill>
                  <a:schemeClr val="tx1"/>
                </a:solidFill>
                <a:effectLst/>
                <a:latin typeface="+mn-lt"/>
                <a:ea typeface="+mn-ea"/>
                <a:cs typeface="+mn-cs"/>
              </a:rPr>
              <a:t>nnamed</a:t>
            </a:r>
            <a:r>
              <a:rPr lang="en-NZ" sz="1200" b="0" i="0" kern="1200" baseline="0">
                <a:solidFill>
                  <a:schemeClr val="tx1"/>
                </a:solidFill>
                <a:effectLst/>
                <a:latin typeface="+mn-lt"/>
                <a:ea typeface="+mn-ea"/>
                <a:cs typeface="+mn-cs"/>
              </a:rPr>
              <a:t> author - http://pngimg.com/download/9151, </a:t>
            </a:r>
            <a:r>
              <a:rPr lang="en-NZ" sz="1200" b="0" i="0" kern="1200">
                <a:solidFill>
                  <a:schemeClr val="tx1"/>
                </a:solidFill>
                <a:effectLst/>
                <a:latin typeface="+mn-lt"/>
                <a:ea typeface="+mn-ea"/>
                <a:cs typeface="+mn-cs"/>
              </a:rPr>
              <a:t>License: </a:t>
            </a:r>
            <a:r>
              <a:rPr lang="en-NZ" sz="1200" b="0" i="0" u="sng" kern="1200">
                <a:solidFill>
                  <a:schemeClr val="tx1"/>
                </a:solidFill>
                <a:effectLst/>
                <a:latin typeface="+mn-lt"/>
                <a:ea typeface="+mn-ea"/>
                <a:cs typeface="+mn-cs"/>
                <a:hlinkClick r:id="rId3"/>
              </a:rPr>
              <a:t>Creative Commons 4.0 BY-NC</a:t>
            </a:r>
            <a:r>
              <a:rPr lang="en-NZ" sz="1200" b="0" i="0" kern="1200">
                <a:solidFill>
                  <a:schemeClr val="tx1"/>
                </a:solidFill>
                <a:effectLst/>
                <a:latin typeface="+mn-lt"/>
                <a:ea typeface="+mn-ea"/>
                <a:cs typeface="+mn-cs"/>
              </a:rPr>
              <a:t> </a:t>
            </a:r>
            <a:endParaRPr lang="en-NZ"/>
          </a:p>
          <a:p>
            <a:endParaRPr lang="en-NZ" dirty="0"/>
          </a:p>
        </p:txBody>
      </p:sp>
      <p:sp>
        <p:nvSpPr>
          <p:cNvPr id="4" name="Slide Number Placeholder 3"/>
          <p:cNvSpPr>
            <a:spLocks noGrp="1"/>
          </p:cNvSpPr>
          <p:nvPr>
            <p:ph type="sldNum" sz="quarter" idx="10"/>
          </p:nvPr>
        </p:nvSpPr>
        <p:spPr/>
        <p:txBody>
          <a:bodyPr/>
          <a:lstStyle/>
          <a:p>
            <a:fld id="{99B7616E-C812-4362-8599-54077D887540}" type="slidenum">
              <a:rPr lang="en-NZ" smtClean="0"/>
              <a:t>14</a:t>
            </a:fld>
            <a:endParaRPr lang="en-NZ"/>
          </a:p>
        </p:txBody>
      </p:sp>
    </p:spTree>
    <p:extLst>
      <p:ext uri="{BB962C8B-B14F-4D97-AF65-F5344CB8AC3E}">
        <p14:creationId xmlns:p14="http://schemas.microsoft.com/office/powerpoint/2010/main" val="137851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Credits: Photo</a:t>
            </a:r>
            <a:r>
              <a:rPr lang="en-NZ" baseline="0" dirty="0"/>
              <a:t> of man holding coconut by unnamed author - </a:t>
            </a:r>
            <a:r>
              <a:rPr lang="en-NZ" dirty="0"/>
              <a:t>https://pxhere.com/en/photo/1391922- </a:t>
            </a:r>
            <a:r>
              <a:rPr lang="en-NZ" sz="1200" b="0" i="0" kern="1200" dirty="0">
                <a:solidFill>
                  <a:schemeClr val="tx1"/>
                </a:solidFill>
                <a:effectLst/>
                <a:latin typeface="+mn-lt"/>
                <a:ea typeface="+mn-ea"/>
                <a:cs typeface="+mn-cs"/>
              </a:rPr>
              <a:t>The image is released free of copyrights under Creative Commons CC0.</a:t>
            </a:r>
          </a:p>
        </p:txBody>
      </p:sp>
      <p:sp>
        <p:nvSpPr>
          <p:cNvPr id="4" name="Slide Number Placeholder 3"/>
          <p:cNvSpPr>
            <a:spLocks noGrp="1"/>
          </p:cNvSpPr>
          <p:nvPr>
            <p:ph type="sldNum" sz="quarter" idx="10"/>
          </p:nvPr>
        </p:nvSpPr>
        <p:spPr/>
        <p:txBody>
          <a:bodyPr/>
          <a:lstStyle/>
          <a:p>
            <a:fld id="{B759B515-DD61-4345-9F7C-98248E0C093E}" type="slidenum">
              <a:rPr lang="en-NZ" smtClean="0"/>
              <a:t>15</a:t>
            </a:fld>
            <a:endParaRPr lang="en-NZ"/>
          </a:p>
        </p:txBody>
      </p:sp>
    </p:spTree>
    <p:extLst>
      <p:ext uri="{BB962C8B-B14F-4D97-AF65-F5344CB8AC3E}">
        <p14:creationId xmlns:p14="http://schemas.microsoft.com/office/powerpoint/2010/main" val="3438656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9B7616E-C812-4362-8599-54077D887540}" type="slidenum">
              <a:rPr lang="en-NZ" smtClean="0"/>
              <a:t>16</a:t>
            </a:fld>
            <a:endParaRPr lang="en-NZ"/>
          </a:p>
        </p:txBody>
      </p:sp>
    </p:spTree>
    <p:extLst>
      <p:ext uri="{BB962C8B-B14F-4D97-AF65-F5344CB8AC3E}">
        <p14:creationId xmlns:p14="http://schemas.microsoft.com/office/powerpoint/2010/main" val="468227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9B7616E-C812-4362-8599-54077D887540}" type="slidenum">
              <a:rPr lang="en-NZ" smtClean="0"/>
              <a:t>17</a:t>
            </a:fld>
            <a:endParaRPr lang="en-NZ"/>
          </a:p>
        </p:txBody>
      </p:sp>
    </p:spTree>
    <p:extLst>
      <p:ext uri="{BB962C8B-B14F-4D97-AF65-F5344CB8AC3E}">
        <p14:creationId xmlns:p14="http://schemas.microsoft.com/office/powerpoint/2010/main" val="3119456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Credits:  Coconut</a:t>
            </a:r>
            <a:r>
              <a:rPr lang="en-NZ" sz="1200" b="0" i="0" kern="1200" baseline="0" dirty="0">
                <a:solidFill>
                  <a:schemeClr val="tx1"/>
                </a:solidFill>
                <a:effectLst/>
                <a:latin typeface="+mn-lt"/>
                <a:ea typeface="+mn-ea"/>
                <a:cs typeface="+mn-cs"/>
              </a:rPr>
              <a:t> illustration courtesy of u</a:t>
            </a:r>
            <a:r>
              <a:rPr lang="en-NZ" sz="1200" b="0" i="0" kern="1200" dirty="0">
                <a:solidFill>
                  <a:schemeClr val="tx1"/>
                </a:solidFill>
                <a:effectLst/>
                <a:latin typeface="+mn-lt"/>
                <a:ea typeface="+mn-ea"/>
                <a:cs typeface="+mn-cs"/>
              </a:rPr>
              <a:t>nnamed</a:t>
            </a:r>
            <a:r>
              <a:rPr lang="en-NZ" sz="1200" b="0" i="0" kern="1200" baseline="0" dirty="0">
                <a:solidFill>
                  <a:schemeClr val="tx1"/>
                </a:solidFill>
                <a:effectLst/>
                <a:latin typeface="+mn-lt"/>
                <a:ea typeface="+mn-ea"/>
                <a:cs typeface="+mn-cs"/>
              </a:rPr>
              <a:t> author - http://pngimg.com/download/9151,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a:t>
            </a:r>
            <a:endParaRPr lang="en-NZ" dirty="0"/>
          </a:p>
          <a:p>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2</a:t>
            </a:fld>
            <a:endParaRPr lang="en-NZ"/>
          </a:p>
        </p:txBody>
      </p:sp>
    </p:spTree>
    <p:extLst>
      <p:ext uri="{BB962C8B-B14F-4D97-AF65-F5344CB8AC3E}">
        <p14:creationId xmlns:p14="http://schemas.microsoft.com/office/powerpoint/2010/main" val="31491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Credits (Top to </a:t>
            </a:r>
            <a:r>
              <a:rPr lang="en-NZ" baseline="0" dirty="0" err="1"/>
              <a:t>botton</a:t>
            </a:r>
            <a:r>
              <a:rPr lang="en-NZ" baseline="0" dirty="0"/>
              <a:t>) Image of rats</a:t>
            </a:r>
            <a:r>
              <a:rPr lang="en-NZ" sz="1200" b="0" i="0" kern="1200" baseline="0" dirty="0">
                <a:solidFill>
                  <a:schemeClr val="tx1"/>
                </a:solidFill>
                <a:effectLst/>
                <a:latin typeface="+mn-lt"/>
                <a:ea typeface="+mn-ea"/>
                <a:cs typeface="+mn-cs"/>
              </a:rPr>
              <a:t>- </a:t>
            </a:r>
            <a:r>
              <a:rPr lang="en-NZ" dirty="0"/>
              <a:t>http://pngimg.com/download/23557,</a:t>
            </a:r>
            <a:r>
              <a:rPr lang="en-NZ" baseline="0" dirty="0"/>
              <a:t>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a:t>
            </a:r>
            <a:r>
              <a:rPr lang="en-NZ" sz="1200" b="0" i="0" kern="1200" baseline="0" dirty="0">
                <a:solidFill>
                  <a:schemeClr val="tx1"/>
                </a:solidFill>
                <a:effectLst/>
                <a:latin typeface="+mn-lt"/>
                <a:ea typeface="+mn-ea"/>
                <a:cs typeface="+mn-cs"/>
              </a:rPr>
              <a:t> </a:t>
            </a:r>
            <a:r>
              <a:rPr lang="en-NZ" baseline="0" dirty="0"/>
              <a:t>Image of mouse eating on cage courtesy of </a:t>
            </a:r>
            <a:r>
              <a:rPr lang="en-NZ" sz="1200" b="0" i="0" kern="1200" baseline="0" dirty="0">
                <a:solidFill>
                  <a:schemeClr val="tx1"/>
                </a:solidFill>
                <a:effectLst/>
                <a:latin typeface="+mn-lt"/>
                <a:ea typeface="+mn-ea"/>
                <a:cs typeface="+mn-cs"/>
              </a:rPr>
              <a:t>unnamed author - </a:t>
            </a:r>
            <a:r>
              <a:rPr lang="en-NZ" baseline="0" dirty="0"/>
              <a:t>mammal-rodent-fauna-rat-whiskers-vertebrate-115001-pxhere.com - The image is released free of copyrights </a:t>
            </a:r>
            <a:r>
              <a:rPr lang="en-NZ" sz="1200" b="0" i="0" kern="1200" dirty="0">
                <a:solidFill>
                  <a:schemeClr val="tx1"/>
                </a:solidFill>
                <a:effectLst/>
                <a:latin typeface="+mn-lt"/>
                <a:ea typeface="+mn-ea"/>
                <a:cs typeface="+mn-cs"/>
              </a:rPr>
              <a:t>under Creative Commons CC0.</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59B515-DD61-4345-9F7C-98248E0C093E}" type="slidenum">
              <a:rPr lang="en-NZ" smtClean="0"/>
              <a:t>3</a:t>
            </a:fld>
            <a:endParaRPr lang="en-NZ"/>
          </a:p>
        </p:txBody>
      </p:sp>
    </p:spTree>
    <p:extLst>
      <p:ext uri="{BB962C8B-B14F-4D97-AF65-F5344CB8AC3E}">
        <p14:creationId xmlns:p14="http://schemas.microsoft.com/office/powerpoint/2010/main" val="334275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Credits</a:t>
            </a:r>
            <a:r>
              <a:rPr lang="en-NZ" baseline="0" dirty="0"/>
              <a:t>: Rat photo courtesy of unnamed author http://pngimg.com/download/2464,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 Coconut tree</a:t>
            </a:r>
            <a:r>
              <a:rPr lang="en-NZ" sz="1200" b="0" i="0" kern="1200" baseline="0" dirty="0">
                <a:solidFill>
                  <a:schemeClr val="tx1"/>
                </a:solidFill>
                <a:effectLst/>
                <a:latin typeface="+mn-lt"/>
                <a:ea typeface="+mn-ea"/>
                <a:cs typeface="+mn-cs"/>
              </a:rPr>
              <a:t> illustration courtesy of un</a:t>
            </a:r>
            <a:r>
              <a:rPr lang="en-NZ" sz="1200" b="0" i="0" kern="1200" dirty="0">
                <a:solidFill>
                  <a:schemeClr val="tx1"/>
                </a:solidFill>
                <a:effectLst/>
                <a:latin typeface="+mn-lt"/>
                <a:ea typeface="+mn-ea"/>
                <a:cs typeface="+mn-cs"/>
              </a:rPr>
              <a:t>named</a:t>
            </a:r>
            <a:r>
              <a:rPr lang="en-NZ" sz="1200" b="0" i="0" kern="1200" baseline="0" dirty="0">
                <a:solidFill>
                  <a:schemeClr val="tx1"/>
                </a:solidFill>
                <a:effectLst/>
                <a:latin typeface="+mn-lt"/>
                <a:ea typeface="+mn-ea"/>
                <a:cs typeface="+mn-cs"/>
              </a:rPr>
              <a:t> author - http://pngimg.com/download/2483,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a:t>
            </a:r>
            <a:endParaRPr lang="en-NZ" dirty="0"/>
          </a:p>
          <a:p>
            <a:endParaRPr lang="en-NZ" dirty="0"/>
          </a:p>
        </p:txBody>
      </p:sp>
      <p:sp>
        <p:nvSpPr>
          <p:cNvPr id="4" name="Slide Number Placeholder 3"/>
          <p:cNvSpPr>
            <a:spLocks noGrp="1"/>
          </p:cNvSpPr>
          <p:nvPr>
            <p:ph type="sldNum" sz="quarter" idx="10"/>
          </p:nvPr>
        </p:nvSpPr>
        <p:spPr/>
        <p:txBody>
          <a:bodyPr/>
          <a:lstStyle/>
          <a:p>
            <a:fld id="{99B7616E-C812-4362-8599-54077D887540}" type="slidenum">
              <a:rPr lang="en-NZ" smtClean="0"/>
              <a:t>4</a:t>
            </a:fld>
            <a:endParaRPr lang="en-NZ"/>
          </a:p>
        </p:txBody>
      </p:sp>
    </p:spTree>
    <p:extLst>
      <p:ext uri="{BB962C8B-B14F-4D97-AF65-F5344CB8AC3E}">
        <p14:creationId xmlns:p14="http://schemas.microsoft.com/office/powerpoint/2010/main" val="404594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Credits: The Polynesian rat. Close up showing the dark band on the hind foot (© </a:t>
            </a:r>
            <a:r>
              <a:rPr lang="en-NZ" sz="1200" kern="1200" dirty="0">
                <a:solidFill>
                  <a:schemeClr val="tx1"/>
                </a:solidFill>
                <a:effectLst/>
                <a:latin typeface="+mn-lt"/>
                <a:ea typeface="+mn-ea"/>
                <a:cs typeface="+mn-cs"/>
                <a:hlinkClick r:id="rId3"/>
              </a:rPr>
              <a:t>Gerald McCormack</a:t>
            </a:r>
            <a:r>
              <a:rPr lang="en-NZ" dirty="0"/>
              <a:t>, </a:t>
            </a:r>
            <a:r>
              <a:rPr lang="en-NZ" sz="1200" kern="1200" dirty="0">
                <a:solidFill>
                  <a:schemeClr val="tx1"/>
                </a:solidFill>
                <a:effectLst/>
                <a:latin typeface="+mn-lt"/>
                <a:ea typeface="+mn-ea"/>
                <a:cs typeface="+mn-cs"/>
                <a:hlinkClick r:id="rId4"/>
              </a:rPr>
              <a:t>Cook Islands Natural Heritage Trust</a:t>
            </a:r>
            <a:r>
              <a:rPr lang="en-NZ" dirty="0"/>
              <a:t>),</a:t>
            </a:r>
            <a:r>
              <a:rPr lang="en-NZ" baseline="0" dirty="0"/>
              <a:t> </a:t>
            </a:r>
            <a:r>
              <a:rPr lang="en-NZ" dirty="0"/>
              <a:t>The large features and dark colour of the black rat (a) compared to the larger bodied brown rat (b) (© Crown Copyright 2009, </a:t>
            </a:r>
            <a:r>
              <a:rPr lang="en-NZ" sz="1200" kern="1200" dirty="0">
                <a:solidFill>
                  <a:schemeClr val="tx1"/>
                </a:solidFill>
                <a:effectLst/>
                <a:latin typeface="+mn-lt"/>
                <a:ea typeface="+mn-ea"/>
                <a:cs typeface="+mn-cs"/>
                <a:hlinkClick r:id="rId5"/>
              </a:rPr>
              <a:t>GBNNSS</a:t>
            </a:r>
            <a:r>
              <a:rPr lang="en-NZ" dirty="0"/>
              <a:t>),</a:t>
            </a:r>
            <a:r>
              <a:rPr lang="en-NZ" baseline="0" dirty="0"/>
              <a:t> </a:t>
            </a:r>
            <a:r>
              <a:rPr lang="en-NZ" dirty="0"/>
              <a:t>The brown rat showing its short tail and small ears in comparison to its large body size (© John </a:t>
            </a:r>
            <a:r>
              <a:rPr lang="en-NZ" dirty="0" err="1"/>
              <a:t>Hitchmough</a:t>
            </a:r>
            <a:r>
              <a:rPr lang="en-NZ" dirty="0"/>
              <a:t>, </a:t>
            </a:r>
            <a:r>
              <a:rPr lang="en-NZ" sz="1200" kern="1200" dirty="0">
                <a:solidFill>
                  <a:schemeClr val="tx1"/>
                </a:solidFill>
                <a:effectLst/>
                <a:latin typeface="+mn-lt"/>
                <a:ea typeface="+mn-ea"/>
                <a:cs typeface="+mn-cs"/>
                <a:hlinkClick r:id="rId6"/>
              </a:rPr>
              <a:t>Flickr</a:t>
            </a:r>
            <a:r>
              <a:rPr lang="en-NZ" dirty="0"/>
              <a:t>)</a:t>
            </a:r>
          </a:p>
        </p:txBody>
      </p:sp>
      <p:sp>
        <p:nvSpPr>
          <p:cNvPr id="4" name="Slide Number Placeholder 3"/>
          <p:cNvSpPr>
            <a:spLocks noGrp="1"/>
          </p:cNvSpPr>
          <p:nvPr>
            <p:ph type="sldNum" sz="quarter" idx="10"/>
          </p:nvPr>
        </p:nvSpPr>
        <p:spPr/>
        <p:txBody>
          <a:bodyPr/>
          <a:lstStyle/>
          <a:p>
            <a:fld id="{99B7616E-C812-4362-8599-54077D887540}" type="slidenum">
              <a:rPr lang="en-NZ" smtClean="0"/>
              <a:t>5</a:t>
            </a:fld>
            <a:endParaRPr lang="en-NZ"/>
          </a:p>
        </p:txBody>
      </p:sp>
    </p:spTree>
    <p:extLst>
      <p:ext uri="{BB962C8B-B14F-4D97-AF65-F5344CB8AC3E}">
        <p14:creationId xmlns:p14="http://schemas.microsoft.com/office/powerpoint/2010/main" val="1856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Credits:</a:t>
            </a:r>
            <a:r>
              <a:rPr lang="en-NZ" sz="1200" b="0" i="0" kern="1200" baseline="0" dirty="0">
                <a:solidFill>
                  <a:schemeClr val="tx1"/>
                </a:solidFill>
                <a:effectLst/>
                <a:latin typeface="+mn-lt"/>
                <a:ea typeface="+mn-ea"/>
                <a:cs typeface="+mn-cs"/>
              </a:rPr>
              <a:t> </a:t>
            </a:r>
            <a:r>
              <a:rPr lang="en-NZ" baseline="0" dirty="0"/>
              <a:t>Rat photo by unnamed author http://pngimg.com/download/2464 -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Coconut tree</a:t>
            </a:r>
            <a:r>
              <a:rPr lang="en-NZ" sz="1200" b="0" i="0" kern="1200" baseline="0" dirty="0">
                <a:solidFill>
                  <a:schemeClr val="tx1"/>
                </a:solidFill>
                <a:effectLst/>
                <a:latin typeface="+mn-lt"/>
                <a:ea typeface="+mn-ea"/>
                <a:cs typeface="+mn-cs"/>
              </a:rPr>
              <a:t> illustration courtesy of un</a:t>
            </a:r>
            <a:r>
              <a:rPr lang="en-NZ" sz="1200" b="0" i="0" kern="1200" dirty="0">
                <a:solidFill>
                  <a:schemeClr val="tx1"/>
                </a:solidFill>
                <a:effectLst/>
                <a:latin typeface="+mn-lt"/>
                <a:ea typeface="+mn-ea"/>
                <a:cs typeface="+mn-cs"/>
              </a:rPr>
              <a:t>named</a:t>
            </a:r>
            <a:r>
              <a:rPr lang="en-NZ" sz="1200" b="0" i="0" kern="1200" baseline="0" dirty="0">
                <a:solidFill>
                  <a:schemeClr val="tx1"/>
                </a:solidFill>
                <a:effectLst/>
                <a:latin typeface="+mn-lt"/>
                <a:ea typeface="+mn-ea"/>
                <a:cs typeface="+mn-cs"/>
              </a:rPr>
              <a:t> author - http://pngimg.com/download/2483,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a:t>
            </a:r>
            <a:endParaRPr lang="en-NZ" dirty="0"/>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i="0" dirty="0"/>
          </a:p>
        </p:txBody>
      </p:sp>
      <p:sp>
        <p:nvSpPr>
          <p:cNvPr id="4" name="Slide Number Placeholder 3"/>
          <p:cNvSpPr>
            <a:spLocks noGrp="1"/>
          </p:cNvSpPr>
          <p:nvPr>
            <p:ph type="sldNum" sz="quarter" idx="10"/>
          </p:nvPr>
        </p:nvSpPr>
        <p:spPr/>
        <p:txBody>
          <a:bodyPr/>
          <a:lstStyle/>
          <a:p>
            <a:fld id="{B759B515-DD61-4345-9F7C-98248E0C093E}" type="slidenum">
              <a:rPr lang="en-NZ" smtClean="0"/>
              <a:t>6</a:t>
            </a:fld>
            <a:endParaRPr lang="en-NZ"/>
          </a:p>
        </p:txBody>
      </p:sp>
    </p:spTree>
    <p:extLst>
      <p:ext uri="{BB962C8B-B14F-4D97-AF65-F5344CB8AC3E}">
        <p14:creationId xmlns:p14="http://schemas.microsoft.com/office/powerpoint/2010/main" val="153802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Credits</a:t>
            </a:r>
            <a:r>
              <a:rPr lang="en-NZ" baseline="0" dirty="0"/>
              <a:t> (Top to bottom): </a:t>
            </a:r>
            <a:r>
              <a:rPr lang="en-NZ" dirty="0"/>
              <a:t>Photo</a:t>
            </a:r>
            <a:r>
              <a:rPr lang="en-NZ" baseline="0" dirty="0"/>
              <a:t> of coconut tree by unnamed author - </a:t>
            </a:r>
            <a:r>
              <a:rPr lang="en-NZ" dirty="0"/>
              <a:t>https://pxhere.com/en/photo/101096 - </a:t>
            </a:r>
            <a:r>
              <a:rPr lang="en-NZ" sz="1200" b="0" i="0" kern="1200" dirty="0">
                <a:solidFill>
                  <a:schemeClr val="tx1"/>
                </a:solidFill>
                <a:effectLst/>
                <a:latin typeface="+mn-lt"/>
                <a:ea typeface="+mn-ea"/>
                <a:cs typeface="+mn-cs"/>
              </a:rPr>
              <a:t>The image is released free of copyrights under Creative Commons CC0,</a:t>
            </a:r>
            <a:r>
              <a:rPr lang="en-NZ" sz="1200" b="0" i="0" kern="1200" baseline="0" dirty="0">
                <a:solidFill>
                  <a:schemeClr val="tx1"/>
                </a:solidFill>
                <a:effectLst/>
                <a:latin typeface="+mn-lt"/>
                <a:ea typeface="+mn-ea"/>
                <a:cs typeface="+mn-cs"/>
              </a:rPr>
              <a:t> </a:t>
            </a:r>
            <a:r>
              <a:rPr lang="en-NZ" dirty="0"/>
              <a:t>Photo of</a:t>
            </a:r>
            <a:r>
              <a:rPr lang="en-NZ" baseline="0" dirty="0"/>
              <a:t> mouse by u</a:t>
            </a:r>
            <a:r>
              <a:rPr lang="en-NZ" dirty="0"/>
              <a:t>nnamed</a:t>
            </a:r>
            <a:r>
              <a:rPr lang="en-NZ" baseline="0" dirty="0"/>
              <a:t> author - </a:t>
            </a:r>
            <a:r>
              <a:rPr lang="en-NZ" dirty="0"/>
              <a:t>https://pxhere.com/en/photo/794465 - </a:t>
            </a:r>
            <a:r>
              <a:rPr lang="en-NZ" sz="1200" b="0" i="0" kern="1200" dirty="0">
                <a:solidFill>
                  <a:schemeClr val="tx1"/>
                </a:solidFill>
                <a:effectLst/>
                <a:latin typeface="+mn-lt"/>
                <a:ea typeface="+mn-ea"/>
                <a:cs typeface="+mn-cs"/>
              </a:rPr>
              <a:t>The image is released free of copyrights under Creative Commons CC0.</a:t>
            </a:r>
            <a:endParaRPr lang="en-NZ" dirty="0"/>
          </a:p>
        </p:txBody>
      </p:sp>
      <p:sp>
        <p:nvSpPr>
          <p:cNvPr id="4" name="Slide Number Placeholder 3"/>
          <p:cNvSpPr>
            <a:spLocks noGrp="1"/>
          </p:cNvSpPr>
          <p:nvPr>
            <p:ph type="sldNum" sz="quarter" idx="10"/>
          </p:nvPr>
        </p:nvSpPr>
        <p:spPr/>
        <p:txBody>
          <a:bodyPr/>
          <a:lstStyle/>
          <a:p>
            <a:fld id="{99B7616E-C812-4362-8599-54077D887540}" type="slidenum">
              <a:rPr lang="en-NZ" smtClean="0"/>
              <a:t>7</a:t>
            </a:fld>
            <a:endParaRPr lang="en-NZ"/>
          </a:p>
        </p:txBody>
      </p:sp>
    </p:spTree>
    <p:extLst>
      <p:ext uri="{BB962C8B-B14F-4D97-AF65-F5344CB8AC3E}">
        <p14:creationId xmlns:p14="http://schemas.microsoft.com/office/powerpoint/2010/main" val="296247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Credits: Large holes gnawed in to fallen nuts (© </a:t>
            </a:r>
            <a:r>
              <a:rPr lang="en-NZ" sz="1200" kern="1200" dirty="0">
                <a:solidFill>
                  <a:schemeClr val="tx1"/>
                </a:solidFill>
                <a:effectLst/>
                <a:latin typeface="+mn-lt"/>
                <a:ea typeface="+mn-ea"/>
                <a:cs typeface="+mn-cs"/>
                <a:hlinkClick r:id="rId3"/>
              </a:rPr>
              <a:t>TNAU</a:t>
            </a:r>
            <a:r>
              <a:rPr lang="en-NZ" dirty="0"/>
              <a:t>) - http://www.agritech.tnau.ac.in/expert_system/coconut/coconut/coconut_pest%20and_diseases.html#rat</a:t>
            </a:r>
          </a:p>
          <a:p>
            <a:endParaRPr lang="en-NZ" dirty="0"/>
          </a:p>
        </p:txBody>
      </p:sp>
      <p:sp>
        <p:nvSpPr>
          <p:cNvPr id="4" name="Slide Number Placeholder 3"/>
          <p:cNvSpPr>
            <a:spLocks noGrp="1"/>
          </p:cNvSpPr>
          <p:nvPr>
            <p:ph type="sldNum" sz="quarter" idx="10"/>
          </p:nvPr>
        </p:nvSpPr>
        <p:spPr/>
        <p:txBody>
          <a:bodyPr/>
          <a:lstStyle/>
          <a:p>
            <a:fld id="{99B7616E-C812-4362-8599-54077D887540}" type="slidenum">
              <a:rPr lang="en-NZ" smtClean="0"/>
              <a:t>8</a:t>
            </a:fld>
            <a:endParaRPr lang="en-NZ"/>
          </a:p>
        </p:txBody>
      </p:sp>
    </p:spTree>
    <p:extLst>
      <p:ext uri="{BB962C8B-B14F-4D97-AF65-F5344CB8AC3E}">
        <p14:creationId xmlns:p14="http://schemas.microsoft.com/office/powerpoint/2010/main" val="330952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a:t>Credits: © Allan </a:t>
            </a:r>
            <a:r>
              <a:rPr lang="en-NZ" baseline="0" dirty="0" err="1"/>
              <a:t>Burne</a:t>
            </a:r>
            <a:r>
              <a:rPr lang="en-NZ" baseline="0" dirty="0"/>
              <a:t> – Pacific Biosecurity, Image of plane courtesy of </a:t>
            </a:r>
            <a:r>
              <a:rPr lang="en-NZ" baseline="0" dirty="0" err="1"/>
              <a:t>satit_srihin</a:t>
            </a:r>
            <a:r>
              <a:rPr lang="en-NZ" baseline="0" dirty="0"/>
              <a:t> at FreeDigitalPhotos.net, Rats image courtesy of unnamed author - http://pngimg.com/uploads/rat_mouse/rat_mouse_PNG2457.png, </a:t>
            </a:r>
            <a:r>
              <a:rPr lang="en-NZ" sz="1200" b="0" i="0" kern="1200" dirty="0">
                <a:solidFill>
                  <a:schemeClr val="tx1"/>
                </a:solidFill>
                <a:effectLst/>
                <a:latin typeface="+mn-lt"/>
                <a:ea typeface="+mn-ea"/>
                <a:cs typeface="+mn-cs"/>
              </a:rPr>
              <a:t>License: </a:t>
            </a:r>
            <a:r>
              <a:rPr lang="en-NZ" sz="1200" b="0" i="0" u="sng" kern="1200" dirty="0">
                <a:solidFill>
                  <a:schemeClr val="tx1"/>
                </a:solidFill>
                <a:effectLst/>
                <a:latin typeface="+mn-lt"/>
                <a:ea typeface="+mn-ea"/>
                <a:cs typeface="+mn-cs"/>
                <a:hlinkClick r:id="rId3"/>
              </a:rPr>
              <a:t>Creative Commons 4.0 BY-NC</a:t>
            </a:r>
            <a:r>
              <a:rPr lang="en-NZ" sz="1200" b="0" i="0" kern="1200" dirty="0">
                <a:solidFill>
                  <a:schemeClr val="tx1"/>
                </a:solidFill>
                <a:effectLst/>
                <a:latin typeface="+mn-lt"/>
                <a:ea typeface="+mn-ea"/>
                <a:cs typeface="+mn-cs"/>
              </a:rPr>
              <a:t> </a:t>
            </a:r>
            <a:endParaRPr lang="en-NZ" dirty="0"/>
          </a:p>
        </p:txBody>
      </p:sp>
      <p:sp>
        <p:nvSpPr>
          <p:cNvPr id="4" name="Slide Number Placeholder 3"/>
          <p:cNvSpPr>
            <a:spLocks noGrp="1"/>
          </p:cNvSpPr>
          <p:nvPr>
            <p:ph type="sldNum" sz="quarter" idx="10"/>
          </p:nvPr>
        </p:nvSpPr>
        <p:spPr/>
        <p:txBody>
          <a:bodyPr/>
          <a:lstStyle/>
          <a:p>
            <a:fld id="{99B7616E-C812-4362-8599-54077D887540}" type="slidenum">
              <a:rPr lang="en-NZ" smtClean="0"/>
              <a:t>9</a:t>
            </a:fld>
            <a:endParaRPr lang="en-NZ"/>
          </a:p>
        </p:txBody>
      </p:sp>
    </p:spTree>
    <p:extLst>
      <p:ext uri="{BB962C8B-B14F-4D97-AF65-F5344CB8AC3E}">
        <p14:creationId xmlns:p14="http://schemas.microsoft.com/office/powerpoint/2010/main" val="335751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10/07/19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56258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10/07/19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405841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10/07/19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46565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10/07/19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4903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938941-6520-4637-BB8B-0691D7984F34}" type="datetimeFigureOut">
              <a:rPr lang="en-NZ" smtClean="0"/>
              <a:t>10/07/19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63405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A1938941-6520-4637-BB8B-0691D7984F34}" type="datetimeFigureOut">
              <a:rPr lang="en-NZ" smtClean="0"/>
              <a:t>10/07/19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297956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A1938941-6520-4637-BB8B-0691D7984F34}" type="datetimeFigureOut">
              <a:rPr lang="en-NZ" smtClean="0"/>
              <a:t>10/07/19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97056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A1938941-6520-4637-BB8B-0691D7984F34}" type="datetimeFigureOut">
              <a:rPr lang="en-NZ" smtClean="0"/>
              <a:t>10/07/19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63603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38941-6520-4637-BB8B-0691D7984F34}" type="datetimeFigureOut">
              <a:rPr lang="en-NZ" smtClean="0"/>
              <a:t>10/07/19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84345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938941-6520-4637-BB8B-0691D7984F34}" type="datetimeFigureOut">
              <a:rPr lang="en-NZ" smtClean="0"/>
              <a:t>10/07/19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384542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938941-6520-4637-BB8B-0691D7984F34}" type="datetimeFigureOut">
              <a:rPr lang="en-NZ" smtClean="0"/>
              <a:t>10/07/19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345688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375">
              <a:schemeClr val="bg1"/>
            </a:gs>
            <a:gs pos="56610">
              <a:schemeClr val="accent6">
                <a:lumMod val="40000"/>
                <a:lumOff val="60000"/>
              </a:schemeClr>
            </a:gs>
            <a:gs pos="0">
              <a:schemeClr val="accent4">
                <a:lumMod val="20000"/>
                <a:lumOff val="80000"/>
              </a:schemeClr>
            </a:gs>
            <a:gs pos="74000">
              <a:schemeClr val="bg2">
                <a:lumMod val="90000"/>
              </a:schemeClr>
            </a:gs>
            <a:gs pos="83000">
              <a:schemeClr val="accent6">
                <a:lumMod val="20000"/>
                <a:lumOff val="80000"/>
              </a:schemeClr>
            </a:gs>
            <a:gs pos="100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38941-6520-4637-BB8B-0691D7984F34}" type="datetimeFigureOut">
              <a:rPr lang="en-NZ" smtClean="0"/>
              <a:t>10/07/19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C1C21-FFFE-4C1A-A11E-30D4F5CE2460}" type="slidenum">
              <a:rPr lang="en-NZ" smtClean="0"/>
              <a:t>‹#›</a:t>
            </a:fld>
            <a:endParaRPr lang="en-NZ"/>
          </a:p>
        </p:txBody>
      </p:sp>
    </p:spTree>
    <p:extLst>
      <p:ext uri="{BB962C8B-B14F-4D97-AF65-F5344CB8AC3E}">
        <p14:creationId xmlns:p14="http://schemas.microsoft.com/office/powerpoint/2010/main" val="132963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acificbiosecurity.org/coconut-toolkit-2018.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coconutpests.org/pests-and-diseases-of-coconut/rat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agritech.tnau.ac.in/expert_system/coconut/coconut/coconut_pest%20and_diseases.html#rat" TargetMode="External"/><Relationship Id="rId3" Type="http://schemas.openxmlformats.org/officeDocument/2006/relationships/hyperlink" Target="https://creativecommons.org/licenses/by-nc/4.0/" TargetMode="External"/><Relationship Id="rId7" Type="http://schemas.openxmlformats.org/officeDocument/2006/relationships/hyperlink" Target="https://www.flickr.com/photos/nikon_ranger/7401937216/in/photolist-ch5S4b"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nonnativespecies.org/gallery/index.cfm?searchtype=s&amp;query=Rattus%20rattus" TargetMode="External"/><Relationship Id="rId5" Type="http://schemas.openxmlformats.org/officeDocument/2006/relationships/hyperlink" Target="http://cookislands.bishopmuseum.org/" TargetMode="External"/><Relationship Id="rId4" Type="http://schemas.openxmlformats.org/officeDocument/2006/relationships/hyperlink" Target="mailto:gerald@nature.gov.c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4465" y="5272228"/>
            <a:ext cx="1615393" cy="14097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6645" y="5272228"/>
            <a:ext cx="1630172" cy="1407876"/>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03900" y="5823079"/>
            <a:ext cx="2831600" cy="666259"/>
          </a:xfrm>
          <a:prstGeom prst="rect">
            <a:avLst/>
          </a:prstGeom>
        </p:spPr>
      </p:pic>
      <p:sp>
        <p:nvSpPr>
          <p:cNvPr id="18" name="TextBox 17"/>
          <p:cNvSpPr txBox="1"/>
          <p:nvPr/>
        </p:nvSpPr>
        <p:spPr>
          <a:xfrm>
            <a:off x="901449" y="3554128"/>
            <a:ext cx="10560563" cy="3631763"/>
          </a:xfrm>
          <a:prstGeom prst="rect">
            <a:avLst/>
          </a:prstGeom>
          <a:noFill/>
        </p:spPr>
        <p:txBody>
          <a:bodyPr wrap="square" rtlCol="0">
            <a:spAutoFit/>
          </a:bodyPr>
          <a:lstStyle/>
          <a:p>
            <a:pPr algn="ctr"/>
            <a:r>
              <a:rPr lang="en-NZ" sz="4800" dirty="0">
                <a:latin typeface="Aharoni" panose="02010803020104030203" pitchFamily="2" charset="-79"/>
                <a:cs typeface="Aharoni" panose="02010803020104030203" pitchFamily="2" charset="-79"/>
              </a:rPr>
              <a:t>Invasive Species </a:t>
            </a:r>
            <a:r>
              <a:rPr lang="en-NZ" sz="4800">
                <a:latin typeface="Aharoni" panose="02010803020104030203" pitchFamily="2" charset="-79"/>
                <a:cs typeface="Aharoni" panose="02010803020104030203" pitchFamily="2" charset="-79"/>
              </a:rPr>
              <a:t>Lesson </a:t>
            </a:r>
            <a:endParaRPr lang="en-NZ" sz="4800" dirty="0">
              <a:latin typeface="Aharoni" panose="02010803020104030203" pitchFamily="2" charset="-79"/>
              <a:cs typeface="Aharoni" panose="02010803020104030203" pitchFamily="2" charset="-79"/>
            </a:endParaRPr>
          </a:p>
          <a:p>
            <a:pPr algn="ctr"/>
            <a:r>
              <a:rPr lang="en-NZ" sz="4800" dirty="0">
                <a:latin typeface="Aharoni" panose="02010803020104030203" pitchFamily="2" charset="-79"/>
                <a:cs typeface="Aharoni" panose="02010803020104030203" pitchFamily="2" charset="-79"/>
              </a:rPr>
              <a:t>Rats</a:t>
            </a:r>
          </a:p>
          <a:p>
            <a:pPr algn="ctr"/>
            <a:endParaRPr lang="en-NZ" sz="8000" b="1" i="1" dirty="0">
              <a:solidFill>
                <a:srgbClr val="FF6666"/>
              </a:solidFill>
            </a:endParaRPr>
          </a:p>
          <a:p>
            <a:pPr algn="ctr"/>
            <a:endParaRPr lang="en-NZ" sz="5400" dirty="0">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4739" y="484357"/>
            <a:ext cx="4458813" cy="2971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031" y="587115"/>
            <a:ext cx="5093338" cy="27710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1362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82097"/>
            <a:ext cx="10515600" cy="1325563"/>
          </a:xfrm>
        </p:spPr>
        <p:txBody>
          <a:bodyPr/>
          <a:lstStyle/>
          <a:p>
            <a:r>
              <a:rPr lang="en-NZ" b="1" dirty="0">
                <a:latin typeface="Comic Sans MS" panose="030F0702030302020204" pitchFamily="66" charset="0"/>
              </a:rPr>
              <a:t>Integrated Pest Management</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7996288"/>
              </p:ext>
            </p:extLst>
          </p:nvPr>
        </p:nvGraphicFramePr>
        <p:xfrm>
          <a:off x="272143" y="1135517"/>
          <a:ext cx="11713029" cy="5573327"/>
        </p:xfrm>
        <a:graphic>
          <a:graphicData uri="http://schemas.openxmlformats.org/drawingml/2006/table">
            <a:tbl>
              <a:tblPr firstRow="1" bandRow="1">
                <a:tableStyleId>{5C22544A-7EE6-4342-B048-85BDC9FD1C3A}</a:tableStyleId>
              </a:tblPr>
              <a:tblGrid>
                <a:gridCol w="3904343">
                  <a:extLst>
                    <a:ext uri="{9D8B030D-6E8A-4147-A177-3AD203B41FA5}">
                      <a16:colId xmlns:a16="http://schemas.microsoft.com/office/drawing/2014/main" val="3740914033"/>
                    </a:ext>
                  </a:extLst>
                </a:gridCol>
                <a:gridCol w="3904343">
                  <a:extLst>
                    <a:ext uri="{9D8B030D-6E8A-4147-A177-3AD203B41FA5}">
                      <a16:colId xmlns:a16="http://schemas.microsoft.com/office/drawing/2014/main" val="3139265237"/>
                    </a:ext>
                  </a:extLst>
                </a:gridCol>
                <a:gridCol w="3904343">
                  <a:extLst>
                    <a:ext uri="{9D8B030D-6E8A-4147-A177-3AD203B41FA5}">
                      <a16:colId xmlns:a16="http://schemas.microsoft.com/office/drawing/2014/main" val="1561804318"/>
                    </a:ext>
                  </a:extLst>
                </a:gridCol>
              </a:tblGrid>
              <a:tr h="415245">
                <a:tc gridSpan="3">
                  <a:txBody>
                    <a:bodyPr/>
                    <a:lstStyle/>
                    <a:p>
                      <a:pPr algn="ctr"/>
                      <a:r>
                        <a:rPr lang="en-NZ" dirty="0">
                          <a:latin typeface="Comic Sans MS" panose="030F0702030302020204" pitchFamily="66" charset="0"/>
                        </a:rPr>
                        <a:t>Integrated</a:t>
                      </a:r>
                      <a:r>
                        <a:rPr lang="en-NZ" baseline="0" dirty="0">
                          <a:latin typeface="Comic Sans MS" panose="030F0702030302020204" pitchFamily="66" charset="0"/>
                        </a:rPr>
                        <a:t> Pest Management (IPM)</a:t>
                      </a:r>
                      <a:endParaRPr lang="en-NZ" dirty="0">
                        <a:latin typeface="Comic Sans MS" panose="030F0702030302020204" pitchFamily="66" charset="0"/>
                      </a:endParaRPr>
                    </a:p>
                  </a:txBody>
                  <a:tcPr/>
                </a:tc>
                <a:tc hMerge="1">
                  <a:txBody>
                    <a:bodyPr/>
                    <a:lstStyle/>
                    <a:p>
                      <a:endParaRPr lang="en-NZ"/>
                    </a:p>
                  </a:txBody>
                  <a:tcPr/>
                </a:tc>
                <a:tc hMerge="1">
                  <a:txBody>
                    <a:bodyPr/>
                    <a:lstStyle/>
                    <a:p>
                      <a:endParaRPr lang="en-NZ" dirty="0"/>
                    </a:p>
                  </a:txBody>
                  <a:tcPr/>
                </a:tc>
                <a:extLst>
                  <a:ext uri="{0D108BD9-81ED-4DB2-BD59-A6C34878D82A}">
                    <a16:rowId xmlns:a16="http://schemas.microsoft.com/office/drawing/2014/main" val="2900276341"/>
                  </a:ext>
                </a:extLst>
              </a:tr>
              <a:tr h="4641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800" b="1" dirty="0">
                          <a:latin typeface="Comic Sans MS" panose="030F0702030302020204" pitchFamily="66" charset="0"/>
                        </a:rPr>
                        <a:t>Cultural</a:t>
                      </a:r>
                      <a:r>
                        <a:rPr lang="en-NZ" sz="1800" b="1" baseline="0" dirty="0">
                          <a:latin typeface="Comic Sans MS" panose="030F0702030302020204" pitchFamily="66" charset="0"/>
                        </a:rPr>
                        <a:t> Approach</a:t>
                      </a:r>
                      <a:endParaRPr lang="en-NZ" sz="1800" b="1"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800" b="1" dirty="0">
                          <a:latin typeface="Comic Sans MS" panose="030F0702030302020204" pitchFamily="66" charset="0"/>
                        </a:rPr>
                        <a:t>Natural</a:t>
                      </a:r>
                      <a:r>
                        <a:rPr lang="en-NZ" sz="1800" b="1" baseline="0" dirty="0">
                          <a:latin typeface="Comic Sans MS" panose="030F0702030302020204" pitchFamily="66" charset="0"/>
                        </a:rPr>
                        <a:t> Approach</a:t>
                      </a:r>
                      <a:endParaRPr lang="en-NZ" sz="1800" b="1"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800" b="1" dirty="0">
                          <a:latin typeface="Comic Sans MS" panose="030F0702030302020204" pitchFamily="66" charset="0"/>
                        </a:rPr>
                        <a:t>Chemical</a:t>
                      </a:r>
                      <a:r>
                        <a:rPr lang="en-NZ" sz="1800" b="1" baseline="0" dirty="0">
                          <a:latin typeface="Comic Sans MS" panose="030F0702030302020204" pitchFamily="66" charset="0"/>
                        </a:rPr>
                        <a:t> Approach</a:t>
                      </a:r>
                      <a:endParaRPr lang="en-NZ" sz="1800" b="1" dirty="0">
                        <a:latin typeface="Comic Sans MS" panose="030F0702030302020204" pitchFamily="66" charset="0"/>
                      </a:endParaRPr>
                    </a:p>
                  </a:txBody>
                  <a:tcPr/>
                </a:tc>
                <a:extLst>
                  <a:ext uri="{0D108BD9-81ED-4DB2-BD59-A6C34878D82A}">
                    <a16:rowId xmlns:a16="http://schemas.microsoft.com/office/drawing/2014/main" val="1883083496"/>
                  </a:ext>
                </a:extLst>
              </a:tr>
              <a:tr h="292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latin typeface="Comic Sans MS" panose="030F0702030302020204" pitchFamily="66" charset="0"/>
                        </a:rPr>
                        <a:t>Rats are commonly introduced from and found around human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latin typeface="Comic Sans MS" panose="030F0702030302020204" pitchFamily="66" charset="0"/>
                        </a:rPr>
                        <a:t>Therefore, keeping environments clean and tidy and storing food resources tightly can help reduce rat populations. </a:t>
                      </a:r>
                    </a:p>
                    <a:p>
                      <a:pPr algn="l"/>
                      <a:endParaRPr lang="en-NZ" dirty="0">
                        <a:latin typeface="Comic Sans MS" panose="030F0702030302020204" pitchFamily="66"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latin typeface="Comic Sans MS" panose="030F0702030302020204" pitchFamily="66" charset="0"/>
                        </a:rPr>
                        <a:t>Trapping is a great option to catch all species of rats and help with identifying what species is present. Snap traps and live traps can be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8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latin typeface="Comic Sans MS" panose="030F0702030302020204" pitchFamily="66" charset="0"/>
                        </a:rPr>
                        <a:t>More than 3 nights of trapping should be completed as the brown and black rat (dominant species) are generally caught first then the Polynesian rat the remaining nights. </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latin typeface="Comic Sans MS" panose="030F0702030302020204" pitchFamily="66" charset="0"/>
                        </a:rPr>
                        <a:t>Baiting with pesticides or rodenticides is commonly used as a control or eradication tool.</a:t>
                      </a:r>
                    </a:p>
                    <a:p>
                      <a:pPr algn="l"/>
                      <a:endParaRPr lang="en-NZ" dirty="0">
                        <a:latin typeface="Comic Sans MS" panose="030F0702030302020204" pitchFamily="66"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431406"/>
                  </a:ext>
                </a:extLst>
              </a:tr>
              <a:tr h="1169613">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i="1" dirty="0">
                          <a:latin typeface="Comic Sans MS" panose="030F0702030302020204" pitchFamily="66" charset="0"/>
                        </a:rPr>
                        <a:t>New sighting of rats should be reported immediately to the nearest wildlife authority or relevant government department.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i="1" dirty="0">
                          <a:latin typeface="Comic Sans MS" panose="030F0702030302020204" pitchFamily="66" charset="0"/>
                        </a:rPr>
                        <a:t>Predators should never be introduced to control rats.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i="1" dirty="0">
                          <a:latin typeface="Comic Sans MS" panose="030F0702030302020204" pitchFamily="66" charset="0"/>
                        </a:rPr>
                        <a:t>Removing one species of rat can make areas more vulnerable to other species as it reduces their competition. Therefore, all three rat species should be focused on equally. </a:t>
                      </a:r>
                    </a:p>
                  </a:txBody>
                  <a:tcPr>
                    <a:lnT w="12700" cap="flat" cmpd="sng" algn="ctr">
                      <a:solidFill>
                        <a:schemeClr val="tx1"/>
                      </a:solidFill>
                      <a:prstDash val="solid"/>
                      <a:round/>
                      <a:headEnd type="none" w="med" len="med"/>
                      <a:tailEnd type="none" w="med" len="med"/>
                    </a:lnT>
                  </a:tcPr>
                </a:tc>
                <a:tc hMerge="1">
                  <a:txBody>
                    <a:bodyPr/>
                    <a:lstStyle/>
                    <a:p>
                      <a:pPr algn="l"/>
                      <a:endParaRPr lang="en-NZ" dirty="0">
                        <a:latin typeface="Comic Sans MS" panose="030F0702030302020204" pitchFamily="66" charset="0"/>
                      </a:endParaRPr>
                    </a:p>
                  </a:txBody>
                  <a:tcPr>
                    <a:lnT w="12700" cap="flat" cmpd="sng" algn="ctr">
                      <a:solidFill>
                        <a:schemeClr val="tx1"/>
                      </a:solidFill>
                      <a:prstDash val="solid"/>
                      <a:round/>
                      <a:headEnd type="none" w="med" len="med"/>
                      <a:tailEnd type="none" w="med" len="med"/>
                    </a:lnT>
                  </a:tcPr>
                </a:tc>
                <a:tc hMerge="1">
                  <a:txBody>
                    <a:bodyPr/>
                    <a:lstStyle/>
                    <a:p>
                      <a:pPr algn="l"/>
                      <a:endParaRPr lang="en-NZ" dirty="0">
                        <a:latin typeface="Comic Sans MS" panose="030F0702030302020204" pitchFamily="66"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27909210"/>
                  </a:ext>
                </a:extLst>
              </a:tr>
            </a:tbl>
          </a:graphicData>
        </a:graphic>
      </p:graphicFrame>
    </p:spTree>
    <p:extLst>
      <p:ext uri="{BB962C8B-B14F-4D97-AF65-F5344CB8AC3E}">
        <p14:creationId xmlns:p14="http://schemas.microsoft.com/office/powerpoint/2010/main" val="182121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4003" y="2530499"/>
            <a:ext cx="10952748" cy="1325563"/>
          </a:xfrm>
        </p:spPr>
        <p:txBody>
          <a:bodyPr>
            <a:normAutofit fontScale="90000"/>
          </a:bodyPr>
          <a:lstStyle/>
          <a:p>
            <a:pPr algn="ctr"/>
            <a:r>
              <a:rPr lang="en-NZ" b="1" dirty="0">
                <a:latin typeface="Comic Sans MS" panose="030F0702030302020204" pitchFamily="66" charset="0"/>
              </a:rPr>
              <a:t>Activity Time! </a:t>
            </a:r>
            <a:br>
              <a:rPr lang="en-NZ" b="1" dirty="0">
                <a:latin typeface="Comic Sans MS" panose="030F0702030302020204" pitchFamily="66" charset="0"/>
              </a:rPr>
            </a:br>
            <a:r>
              <a:rPr lang="en-NZ" dirty="0">
                <a:latin typeface="Comic Sans MS" panose="030F0702030302020204" pitchFamily="66" charset="0"/>
              </a:rPr>
              <a:t>You are the Experts! Discussion</a:t>
            </a:r>
            <a:br>
              <a:rPr lang="en-NZ" b="1" dirty="0">
                <a:solidFill>
                  <a:srgbClr val="FF6666"/>
                </a:solidFill>
              </a:rPr>
            </a:br>
            <a:r>
              <a:rPr lang="en-NZ" dirty="0">
                <a:latin typeface="Comic Sans MS" panose="030F0702030302020204" pitchFamily="66" charset="0"/>
              </a:rPr>
              <a:t> </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99" y="5274631"/>
            <a:ext cx="2386283" cy="1583369"/>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3696" y="4891008"/>
            <a:ext cx="1356816" cy="1858838"/>
          </a:xfrm>
          <a:prstGeom prst="rect">
            <a:avLst/>
          </a:prstGeom>
        </p:spPr>
      </p:pic>
    </p:spTree>
    <p:extLst>
      <p:ext uri="{BB962C8B-B14F-4D97-AF65-F5344CB8AC3E}">
        <p14:creationId xmlns:p14="http://schemas.microsoft.com/office/powerpoint/2010/main" val="345644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latin typeface="Comic Sans MS" panose="030F0702030302020204" pitchFamily="66" charset="0"/>
              </a:rPr>
              <a:t>You are the Experts! Discussion</a:t>
            </a:r>
          </a:p>
        </p:txBody>
      </p:sp>
      <p:sp>
        <p:nvSpPr>
          <p:cNvPr id="4" name="Content Placeholder 3"/>
          <p:cNvSpPr>
            <a:spLocks noGrp="1"/>
          </p:cNvSpPr>
          <p:nvPr>
            <p:ph sz="half" idx="2"/>
          </p:nvPr>
        </p:nvSpPr>
        <p:spPr>
          <a:xfrm>
            <a:off x="642257" y="1520823"/>
            <a:ext cx="10907486" cy="4749347"/>
          </a:xfrm>
        </p:spPr>
        <p:txBody>
          <a:bodyPr>
            <a:normAutofit/>
          </a:bodyPr>
          <a:lstStyle/>
          <a:p>
            <a:r>
              <a:rPr lang="en-NZ" sz="3200" dirty="0">
                <a:latin typeface="Comic Sans MS" panose="030F0702030302020204" pitchFamily="66" charset="0"/>
              </a:rPr>
              <a:t>You will be grouped into groups of 3.</a:t>
            </a:r>
          </a:p>
          <a:p>
            <a:r>
              <a:rPr lang="en-NZ" sz="3200" dirty="0">
                <a:latin typeface="Comic Sans MS" panose="030F0702030302020204" pitchFamily="66" charset="0"/>
              </a:rPr>
              <a:t>Each group will be give </a:t>
            </a:r>
            <a:r>
              <a:rPr lang="en-NZ" sz="3200">
                <a:latin typeface="Comic Sans MS" panose="030F0702030302020204" pitchFamily="66" charset="0"/>
              </a:rPr>
              <a:t>3 fact </a:t>
            </a:r>
            <a:r>
              <a:rPr lang="en-NZ" sz="3200" dirty="0">
                <a:latin typeface="Comic Sans MS" panose="030F0702030302020204" pitchFamily="66" charset="0"/>
              </a:rPr>
              <a:t>sheets (Annexes 1, 2 or 3), each student will be given 1. </a:t>
            </a:r>
          </a:p>
          <a:p>
            <a:r>
              <a:rPr lang="en-NZ" sz="3200" dirty="0">
                <a:latin typeface="Comic Sans MS" panose="030F0702030302020204" pitchFamily="66" charset="0"/>
              </a:rPr>
              <a:t>You will have 10mins to read the fact sheet and record important details for sharing.</a:t>
            </a:r>
          </a:p>
          <a:p>
            <a:r>
              <a:rPr lang="en-NZ" sz="3200" dirty="0">
                <a:latin typeface="Comic Sans MS" panose="030F0702030302020204" pitchFamily="66" charset="0"/>
              </a:rPr>
              <a:t>You can record important details on the fact sheet. </a:t>
            </a:r>
          </a:p>
          <a:p>
            <a:r>
              <a:rPr lang="en-NZ" sz="3200" dirty="0">
                <a:latin typeface="Comic Sans MS" panose="030F0702030302020204" pitchFamily="66" charset="0"/>
              </a:rPr>
              <a:t>At the end of 10mins, You will be given 2 </a:t>
            </a:r>
            <a:r>
              <a:rPr lang="en-NZ" sz="3200" dirty="0" err="1">
                <a:latin typeface="Comic Sans MS" panose="030F0702030302020204" pitchFamily="66" charset="0"/>
              </a:rPr>
              <a:t>mins</a:t>
            </a:r>
            <a:r>
              <a:rPr lang="en-NZ" sz="3200" dirty="0">
                <a:latin typeface="Comic Sans MS" panose="030F0702030302020204" pitchFamily="66" charset="0"/>
              </a:rPr>
              <a:t> to share the important details of your fact sheet in your group.</a:t>
            </a:r>
          </a:p>
          <a:p>
            <a:endParaRPr lang="en-NZ" sz="3200" dirty="0">
              <a:latin typeface="Comic Sans MS" panose="030F0702030302020204" pitchFamily="66"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3" y="280027"/>
            <a:ext cx="1491342" cy="1240796"/>
          </a:xfrm>
          <a:prstGeom prst="rect">
            <a:avLst/>
          </a:prstGeom>
        </p:spPr>
      </p:pic>
    </p:spTree>
    <p:extLst>
      <p:ext uri="{BB962C8B-B14F-4D97-AF65-F5344CB8AC3E}">
        <p14:creationId xmlns:p14="http://schemas.microsoft.com/office/powerpoint/2010/main" val="181398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4003" y="2530499"/>
            <a:ext cx="10952748" cy="1325563"/>
          </a:xfrm>
        </p:spPr>
        <p:txBody>
          <a:bodyPr>
            <a:normAutofit fontScale="90000"/>
          </a:bodyPr>
          <a:lstStyle/>
          <a:p>
            <a:pPr algn="ctr"/>
            <a:r>
              <a:rPr lang="en-NZ" b="1" dirty="0">
                <a:latin typeface="Comic Sans MS" panose="030F0702030302020204" pitchFamily="66" charset="0"/>
              </a:rPr>
              <a:t>Activity Time! </a:t>
            </a:r>
            <a:br>
              <a:rPr lang="en-NZ" b="1" dirty="0">
                <a:latin typeface="Comic Sans MS" panose="030F0702030302020204" pitchFamily="66" charset="0"/>
              </a:rPr>
            </a:br>
            <a:r>
              <a:rPr lang="en-NZ" dirty="0">
                <a:latin typeface="Comic Sans MS" panose="030F0702030302020204" pitchFamily="66" charset="0"/>
              </a:rPr>
              <a:t>You are the Experts! Sharing</a:t>
            </a:r>
            <a:br>
              <a:rPr lang="en-NZ" b="1" dirty="0">
                <a:solidFill>
                  <a:srgbClr val="FF6666"/>
                </a:solidFill>
              </a:rPr>
            </a:br>
            <a:r>
              <a:rPr lang="en-NZ" dirty="0">
                <a:latin typeface="Comic Sans MS" panose="030F0702030302020204" pitchFamily="66" charset="0"/>
              </a:rPr>
              <a:t> </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13" y="5414534"/>
            <a:ext cx="2386283" cy="15833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8753" y="4891008"/>
            <a:ext cx="1356816" cy="1858838"/>
          </a:xfrm>
          <a:prstGeom prst="rect">
            <a:avLst/>
          </a:prstGeom>
        </p:spPr>
      </p:pic>
    </p:spTree>
    <p:extLst>
      <p:ext uri="{BB962C8B-B14F-4D97-AF65-F5344CB8AC3E}">
        <p14:creationId xmlns:p14="http://schemas.microsoft.com/office/powerpoint/2010/main" val="152395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atin typeface="Comic Sans MS" panose="030F0702030302020204" pitchFamily="66" charset="0"/>
              </a:rPr>
              <a:t>What we have learnt today</a:t>
            </a:r>
          </a:p>
        </p:txBody>
      </p:sp>
      <p:sp>
        <p:nvSpPr>
          <p:cNvPr id="3" name="Content Placeholder 2"/>
          <p:cNvSpPr>
            <a:spLocks noGrp="1"/>
          </p:cNvSpPr>
          <p:nvPr>
            <p:ph idx="1"/>
          </p:nvPr>
        </p:nvSpPr>
        <p:spPr>
          <a:xfrm>
            <a:off x="838200" y="1825625"/>
            <a:ext cx="9715500" cy="4351338"/>
          </a:xfrm>
        </p:spPr>
        <p:txBody>
          <a:bodyPr>
            <a:normAutofit fontScale="92500" lnSpcReduction="20000"/>
          </a:bodyPr>
          <a:lstStyle/>
          <a:p>
            <a:pPr>
              <a:spcBef>
                <a:spcPts val="0"/>
              </a:spcBef>
            </a:pPr>
            <a:r>
              <a:rPr lang="en-NZ" dirty="0">
                <a:latin typeface="Comic Sans MS" panose="030F0702030302020204" pitchFamily="66" charset="0"/>
              </a:rPr>
              <a:t>Rats are living things. They need air, food and water.</a:t>
            </a:r>
          </a:p>
          <a:p>
            <a:pPr marL="0" indent="0">
              <a:spcBef>
                <a:spcPts val="0"/>
              </a:spcBef>
              <a:buNone/>
            </a:pPr>
            <a:endParaRPr lang="en-NZ" dirty="0">
              <a:latin typeface="Comic Sans MS" panose="030F0702030302020204" pitchFamily="66" charset="0"/>
            </a:endParaRPr>
          </a:p>
          <a:p>
            <a:pPr>
              <a:spcBef>
                <a:spcPts val="0"/>
              </a:spcBef>
            </a:pPr>
            <a:r>
              <a:rPr lang="en-NZ" dirty="0">
                <a:latin typeface="Comic Sans MS" panose="030F0702030302020204" pitchFamily="66" charset="0"/>
              </a:rPr>
              <a:t>Rats are a mammals and a major pest that damage coconut and other important crops. </a:t>
            </a:r>
          </a:p>
          <a:p>
            <a:r>
              <a:rPr lang="en-NZ" dirty="0">
                <a:latin typeface="Comic Sans MS" panose="030F0702030302020204" pitchFamily="66" charset="0"/>
              </a:rPr>
              <a:t>Both the Polynesian rat and the black and brown rat can be found in the pacific.</a:t>
            </a:r>
          </a:p>
          <a:p>
            <a:r>
              <a:rPr lang="en-NZ" dirty="0">
                <a:latin typeface="Comic Sans MS" panose="030F0702030302020204" pitchFamily="66" charset="0"/>
              </a:rPr>
              <a:t>Rats can damage the trunks and crown parts of the coconut tree including the fruits.</a:t>
            </a:r>
          </a:p>
          <a:p>
            <a:r>
              <a:rPr lang="en-NZ" dirty="0">
                <a:latin typeface="Comic Sans MS" panose="030F0702030302020204" pitchFamily="66" charset="0"/>
              </a:rPr>
              <a:t>Rats can spoil coconut products by discharging their faeces and urine on them. </a:t>
            </a:r>
          </a:p>
          <a:p>
            <a:r>
              <a:rPr lang="en-NZ" dirty="0">
                <a:latin typeface="Comic Sans MS" panose="030F0702030302020204" pitchFamily="66" charset="0"/>
              </a:rPr>
              <a:t>The integrated pest management approach involves cultural, natural and chemical approaches.</a:t>
            </a:r>
          </a:p>
          <a:p>
            <a:endParaRPr lang="en-NZ" dirty="0">
              <a:latin typeface="Comic Sans MS" panose="030F0702030302020204" pitchFamily="66" charset="0"/>
            </a:endParaRPr>
          </a:p>
          <a:p>
            <a:pPr>
              <a:spcBef>
                <a:spcPts val="0"/>
              </a:spcBef>
            </a:pPr>
            <a:endParaRPr lang="en-NZ"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3" y="280027"/>
            <a:ext cx="1491342" cy="1240796"/>
          </a:xfrm>
          <a:prstGeom prst="rect">
            <a:avLst/>
          </a:prstGeom>
        </p:spPr>
      </p:pic>
    </p:spTree>
    <p:extLst>
      <p:ext uri="{BB962C8B-B14F-4D97-AF65-F5344CB8AC3E}">
        <p14:creationId xmlns:p14="http://schemas.microsoft.com/office/powerpoint/2010/main" val="283841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128" y="894350"/>
            <a:ext cx="7886700" cy="1325563"/>
          </a:xfrm>
        </p:spPr>
        <p:txBody>
          <a:bodyPr/>
          <a:lstStyle/>
          <a:p>
            <a:r>
              <a:rPr lang="en-NZ" b="1" dirty="0">
                <a:latin typeface="Comic Sans MS" panose="030F0702030302020204" pitchFamily="66" charset="0"/>
              </a:rPr>
              <a:t>See you next time!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842" y="2460172"/>
            <a:ext cx="53721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028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References</a:t>
            </a:r>
          </a:p>
        </p:txBody>
      </p:sp>
      <p:sp>
        <p:nvSpPr>
          <p:cNvPr id="3" name="Content Placeholder 2"/>
          <p:cNvSpPr>
            <a:spLocks noGrp="1"/>
          </p:cNvSpPr>
          <p:nvPr>
            <p:ph idx="1"/>
          </p:nvPr>
        </p:nvSpPr>
        <p:spPr>
          <a:xfrm>
            <a:off x="838200" y="1564367"/>
            <a:ext cx="10515600" cy="4869089"/>
          </a:xfrm>
        </p:spPr>
        <p:txBody>
          <a:bodyPr>
            <a:normAutofit/>
          </a:bodyPr>
          <a:lstStyle/>
          <a:p>
            <a:r>
              <a:rPr lang="en-NZ" dirty="0"/>
              <a:t>Coconut Pests and Diseases Toolkit 2018 - </a:t>
            </a:r>
            <a:r>
              <a:rPr lang="en-NZ" dirty="0">
                <a:hlinkClick r:id="rId3"/>
              </a:rPr>
              <a:t>http://www.pacificbiosecurity.org/coconut-toolkit-2018.html</a:t>
            </a:r>
            <a:endParaRPr lang="en-NZ" dirty="0"/>
          </a:p>
          <a:p>
            <a:r>
              <a:rPr lang="en-NZ" dirty="0"/>
              <a:t>Rats information factsheet - </a:t>
            </a:r>
            <a:r>
              <a:rPr lang="en-NZ" dirty="0">
                <a:hlinkClick r:id="rId4"/>
              </a:rPr>
              <a:t>http://coconutpests.org//pests-and-diseases-of-coconut/rats</a:t>
            </a:r>
            <a:endParaRPr lang="en-NZ" dirty="0"/>
          </a:p>
          <a:p>
            <a:pPr marL="0" indent="0">
              <a:buNone/>
            </a:pPr>
            <a:endParaRPr lang="en-NZ" dirty="0"/>
          </a:p>
          <a:p>
            <a:endParaRPr lang="en-NZ" dirty="0"/>
          </a:p>
          <a:p>
            <a:endParaRPr lang="en-NZ" dirty="0"/>
          </a:p>
          <a:p>
            <a:endParaRPr lang="en-NZ" dirty="0"/>
          </a:p>
          <a:p>
            <a:pPr marL="0" indent="0">
              <a:buNone/>
            </a:pPr>
            <a:endParaRPr lang="en-NZ" dirty="0"/>
          </a:p>
        </p:txBody>
      </p:sp>
    </p:spTree>
    <p:extLst>
      <p:ext uri="{BB962C8B-B14F-4D97-AF65-F5344CB8AC3E}">
        <p14:creationId xmlns:p14="http://schemas.microsoft.com/office/powerpoint/2010/main" val="68203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t>Image Credits</a:t>
            </a:r>
          </a:p>
        </p:txBody>
      </p:sp>
      <p:sp>
        <p:nvSpPr>
          <p:cNvPr id="3" name="Content Placeholder 2"/>
          <p:cNvSpPr>
            <a:spLocks noGrp="1"/>
          </p:cNvSpPr>
          <p:nvPr>
            <p:ph idx="1"/>
          </p:nvPr>
        </p:nvSpPr>
        <p:spPr>
          <a:xfrm>
            <a:off x="838200" y="1433739"/>
            <a:ext cx="10515600" cy="5086803"/>
          </a:xfrm>
        </p:spPr>
        <p:txBody>
          <a:bodyPr>
            <a:normAutofit fontScale="47500" lnSpcReduction="20000"/>
          </a:bodyPr>
          <a:lstStyle/>
          <a:p>
            <a:pPr marL="0" indent="0">
              <a:buNone/>
            </a:pPr>
            <a:r>
              <a:rPr lang="en-NZ" dirty="0"/>
              <a:t>Slide 1: </a:t>
            </a:r>
            <a:r>
              <a:rPr lang="en-NZ" i="1" dirty="0"/>
              <a:t>Rat image courtesy of unnamed author - http://pngimg.com/uploads/rat_mouse/rat_mouse_PNG23553.png, License: </a:t>
            </a:r>
            <a:r>
              <a:rPr lang="en-NZ" i="1" u="sng" dirty="0">
                <a:hlinkClick r:id="rId3"/>
              </a:rPr>
              <a:t>Creative Commons 4.0 BY-NC</a:t>
            </a:r>
            <a:r>
              <a:rPr lang="en-NZ" i="1" dirty="0"/>
              <a:t>, Photo of coconut tree courtesy of </a:t>
            </a:r>
            <a:r>
              <a:rPr lang="en-NZ" i="1" dirty="0" err="1"/>
              <a:t>unknowned</a:t>
            </a:r>
            <a:r>
              <a:rPr lang="en-NZ" i="1" dirty="0"/>
              <a:t> author - https://pxhere.com/en/photo/720462, the image is released free of copyrights under Creative Commons CC0.</a:t>
            </a:r>
          </a:p>
          <a:p>
            <a:pPr marL="0" indent="0">
              <a:buNone/>
            </a:pPr>
            <a:r>
              <a:rPr lang="en-NZ" dirty="0"/>
              <a:t>Slide 2, 12, 14: </a:t>
            </a:r>
            <a:r>
              <a:rPr lang="en-NZ" i="1" dirty="0"/>
              <a:t>Coconut illustration courtesy of unnamed author - http://pngimg.com/download/9151, License: </a:t>
            </a:r>
            <a:r>
              <a:rPr lang="en-NZ" i="1" u="sng" dirty="0">
                <a:hlinkClick r:id="rId3"/>
              </a:rPr>
              <a:t>Creative Commons 4.0 BY-NC</a:t>
            </a:r>
            <a:endParaRPr lang="en-NZ" i="1" dirty="0"/>
          </a:p>
          <a:p>
            <a:pPr marL="0" indent="0">
              <a:buNone/>
            </a:pPr>
            <a:r>
              <a:rPr lang="en-NZ" dirty="0"/>
              <a:t>Slide 3</a:t>
            </a:r>
            <a:r>
              <a:rPr lang="en-NZ" i="1" dirty="0"/>
              <a:t>: Image of rats- http://pngimg.com/download/23557, License: </a:t>
            </a:r>
            <a:r>
              <a:rPr lang="en-NZ" i="1" u="sng" dirty="0">
                <a:hlinkClick r:id="rId3"/>
              </a:rPr>
              <a:t>Creative Commons 4.0 BY-NC</a:t>
            </a:r>
            <a:r>
              <a:rPr lang="en-NZ" i="1" dirty="0"/>
              <a:t>  , Image of mouse eating on cage courtesy of unnamed author - mammal-rodent-fauna-rat-whiskers-vertebrate-115001-pxhere.com - The image is released free of copyrights under Creative Commons CC0.</a:t>
            </a:r>
          </a:p>
          <a:p>
            <a:pPr marL="0" indent="0">
              <a:buNone/>
            </a:pPr>
            <a:r>
              <a:rPr lang="en-NZ" dirty="0"/>
              <a:t>Slide 4: </a:t>
            </a:r>
            <a:r>
              <a:rPr lang="en-NZ" i="1" dirty="0"/>
              <a:t>Rat photo courtesy of unnamed author http://pngimg.com/download/2464, License: </a:t>
            </a:r>
            <a:r>
              <a:rPr lang="en-NZ" i="1" u="sng" dirty="0">
                <a:hlinkClick r:id="rId3"/>
              </a:rPr>
              <a:t>Creative Commons 4.0 BY-NC</a:t>
            </a:r>
            <a:r>
              <a:rPr lang="en-NZ" i="1" dirty="0"/>
              <a:t> , Coconut tree illustration courtesy of unnamed author - http://pngimg.com/download/2483, License: </a:t>
            </a:r>
            <a:r>
              <a:rPr lang="en-NZ" i="1" u="sng" dirty="0">
                <a:hlinkClick r:id="rId3"/>
              </a:rPr>
              <a:t>Creative Commons 4.0 BY-NC</a:t>
            </a:r>
            <a:r>
              <a:rPr lang="en-NZ" i="1" dirty="0"/>
              <a:t> </a:t>
            </a:r>
          </a:p>
          <a:p>
            <a:pPr marL="0" indent="0">
              <a:buNone/>
            </a:pPr>
            <a:r>
              <a:rPr lang="en-NZ" dirty="0"/>
              <a:t>Slide 5: </a:t>
            </a:r>
            <a:r>
              <a:rPr lang="en-NZ" i="1" dirty="0"/>
              <a:t>The Polynesian rat. Close up showing the dark band on the hind foot (© </a:t>
            </a:r>
            <a:r>
              <a:rPr lang="en-NZ" i="1" dirty="0">
                <a:hlinkClick r:id="rId4"/>
              </a:rPr>
              <a:t>Gerald McCormack</a:t>
            </a:r>
            <a:r>
              <a:rPr lang="en-NZ" i="1" dirty="0"/>
              <a:t>, </a:t>
            </a:r>
            <a:r>
              <a:rPr lang="en-NZ" i="1" dirty="0">
                <a:hlinkClick r:id="rId5"/>
              </a:rPr>
              <a:t>Cook Islands Natural Heritage Trust</a:t>
            </a:r>
            <a:r>
              <a:rPr lang="en-NZ" i="1" dirty="0"/>
              <a:t>), The large features and dark colour of the black rat (a) compared to the larger bodied brown rat (b) (© Crown Copyright 2009, </a:t>
            </a:r>
            <a:r>
              <a:rPr lang="en-NZ" i="1" dirty="0">
                <a:hlinkClick r:id="rId6"/>
              </a:rPr>
              <a:t>GBNNSS</a:t>
            </a:r>
            <a:r>
              <a:rPr lang="en-NZ" i="1" dirty="0"/>
              <a:t>), The brown rat showing its short tail and small ears in comparison to its large body size (© John </a:t>
            </a:r>
            <a:r>
              <a:rPr lang="en-NZ" i="1" dirty="0" err="1"/>
              <a:t>Hitchmough</a:t>
            </a:r>
            <a:r>
              <a:rPr lang="en-NZ" i="1" dirty="0"/>
              <a:t>, </a:t>
            </a:r>
            <a:r>
              <a:rPr lang="en-NZ" i="1" dirty="0">
                <a:hlinkClick r:id="rId7"/>
              </a:rPr>
              <a:t>Flickr</a:t>
            </a:r>
            <a:r>
              <a:rPr lang="en-NZ" i="1" dirty="0"/>
              <a:t>)</a:t>
            </a:r>
          </a:p>
          <a:p>
            <a:pPr marL="0" indent="0">
              <a:buNone/>
            </a:pPr>
            <a:r>
              <a:rPr lang="en-NZ" dirty="0"/>
              <a:t>Slide 6: </a:t>
            </a:r>
            <a:r>
              <a:rPr lang="en-NZ" i="1" dirty="0"/>
              <a:t>Rat photo by unnamed author http://pngimg.com/download/2464 - </a:t>
            </a:r>
            <a:r>
              <a:rPr lang="en-NZ" i="1" u="sng" dirty="0">
                <a:hlinkClick r:id="rId3"/>
              </a:rPr>
              <a:t>Creative Commons 4.0 BY-NC</a:t>
            </a:r>
            <a:r>
              <a:rPr lang="en-NZ" i="1" dirty="0"/>
              <a:t>, Coconut tree illustration courtesy of unnamed author - http://pngimg.com/download/2483, License: </a:t>
            </a:r>
            <a:r>
              <a:rPr lang="en-NZ" i="1" u="sng" dirty="0">
                <a:hlinkClick r:id="rId3"/>
              </a:rPr>
              <a:t>Creative Commons 4.0 BY-NC</a:t>
            </a:r>
            <a:r>
              <a:rPr lang="en-NZ" i="1" dirty="0"/>
              <a:t> </a:t>
            </a:r>
          </a:p>
          <a:p>
            <a:pPr marL="0" indent="0">
              <a:buNone/>
            </a:pPr>
            <a:r>
              <a:rPr lang="en-NZ" dirty="0"/>
              <a:t>Slide 7: </a:t>
            </a:r>
            <a:r>
              <a:rPr lang="en-NZ" i="1" dirty="0"/>
              <a:t>Photo of coconut tree by unnamed author - https://pxhere.com/en/photo/101096 - The image is released free of copyrights under Creative Commons CC0, Photo of mouse by unnamed author - https://pxhere.com/en/photo/794465 - The image is released free of copyrights under Creative Commons CC0.</a:t>
            </a:r>
          </a:p>
          <a:p>
            <a:pPr marL="0" indent="0">
              <a:buNone/>
            </a:pPr>
            <a:r>
              <a:rPr lang="en-NZ" dirty="0"/>
              <a:t>Slide 8: </a:t>
            </a:r>
            <a:r>
              <a:rPr lang="en-NZ" i="1" dirty="0"/>
              <a:t>Large holes gnawed in to fallen nuts (© </a:t>
            </a:r>
            <a:r>
              <a:rPr lang="en-NZ" i="1" dirty="0">
                <a:hlinkClick r:id="rId8"/>
              </a:rPr>
              <a:t>TNAU</a:t>
            </a:r>
            <a:r>
              <a:rPr lang="en-NZ" i="1" dirty="0"/>
              <a:t>) - http://www.agritech.tnau.ac.in/expert_system/coconut/coconut/coconut_pest%20and_diseases.html#rat</a:t>
            </a:r>
          </a:p>
          <a:p>
            <a:pPr marL="0" indent="0">
              <a:buNone/>
            </a:pPr>
            <a:r>
              <a:rPr lang="en-NZ" dirty="0"/>
              <a:t>Slide 9: </a:t>
            </a:r>
            <a:r>
              <a:rPr lang="en-NZ" i="1" dirty="0"/>
              <a:t>Image of ship and harbour © Allan </a:t>
            </a:r>
            <a:r>
              <a:rPr lang="en-NZ" i="1" dirty="0" err="1"/>
              <a:t>Burne</a:t>
            </a:r>
            <a:r>
              <a:rPr lang="en-NZ" i="1" dirty="0"/>
              <a:t> – Pacific Biosecurity, Image of plane courtesy of </a:t>
            </a:r>
            <a:r>
              <a:rPr lang="en-NZ" i="1" dirty="0" err="1"/>
              <a:t>satit_srihin</a:t>
            </a:r>
            <a:r>
              <a:rPr lang="en-NZ" i="1" dirty="0"/>
              <a:t> at FreeDigitalPhotos.net, Rats image courtesy of unnamed author - http://pngimg.com/uploads/rat_mouse/rat_mouse_PNG2457.png, License: </a:t>
            </a:r>
            <a:r>
              <a:rPr lang="en-NZ" i="1" u="sng" dirty="0">
                <a:hlinkClick r:id="rId3"/>
              </a:rPr>
              <a:t>Creative Commons 4.0 BY-NC</a:t>
            </a:r>
            <a:r>
              <a:rPr lang="en-NZ" dirty="0"/>
              <a:t> </a:t>
            </a:r>
          </a:p>
          <a:p>
            <a:pPr marL="0" indent="0">
              <a:buNone/>
            </a:pPr>
            <a:r>
              <a:rPr lang="en-NZ" dirty="0"/>
              <a:t>Slide 11 and 13: </a:t>
            </a:r>
            <a:r>
              <a:rPr lang="en-NZ" i="1" dirty="0"/>
              <a:t> Rats image courtesy of unnamed author - http://pngimg.com/uploads/rat_mouse/rat_mouse_PNG2457.png, License: </a:t>
            </a:r>
            <a:r>
              <a:rPr lang="en-NZ" i="1" u="sng" dirty="0">
                <a:hlinkClick r:id="rId3"/>
              </a:rPr>
              <a:t>Creative Commons 4.0 BY-NC</a:t>
            </a:r>
            <a:r>
              <a:rPr lang="en-NZ" i="1" dirty="0"/>
              <a:t> , Coconut tree illustration courtesy of unnamed author - http://pngimg.com/download/2483, License: </a:t>
            </a:r>
            <a:r>
              <a:rPr lang="en-NZ" i="1" u="sng" dirty="0">
                <a:hlinkClick r:id="rId3"/>
              </a:rPr>
              <a:t>Creative Commons 4.0 BY-NC</a:t>
            </a:r>
            <a:r>
              <a:rPr lang="en-NZ" i="1" dirty="0"/>
              <a:t> </a:t>
            </a:r>
          </a:p>
          <a:p>
            <a:pPr marL="0" indent="0">
              <a:buNone/>
            </a:pPr>
            <a:r>
              <a:rPr lang="en-NZ" dirty="0"/>
              <a:t>Slide 19: </a:t>
            </a:r>
            <a:r>
              <a:rPr lang="en-NZ" i="1" dirty="0"/>
              <a:t>Image of man holding coconut by unnamed author - https://pxhere.com/en/photo/1391922- The image is released free of copyrights under Creative Commons CC0.</a:t>
            </a:r>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a:p>
            <a:pPr marL="0" indent="0">
              <a:buNone/>
            </a:pPr>
            <a:endParaRPr lang="en-NZ" dirty="0"/>
          </a:p>
        </p:txBody>
      </p:sp>
    </p:spTree>
    <p:extLst>
      <p:ext uri="{BB962C8B-B14F-4D97-AF65-F5344CB8AC3E}">
        <p14:creationId xmlns:p14="http://schemas.microsoft.com/office/powerpoint/2010/main" val="199146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latin typeface="Comic Sans MS" panose="030F0702030302020204" pitchFamily="66" charset="0"/>
              </a:rPr>
              <a:t>What are we going to learn today?</a:t>
            </a:r>
          </a:p>
        </p:txBody>
      </p:sp>
      <p:sp>
        <p:nvSpPr>
          <p:cNvPr id="3" name="Content Placeholder 2"/>
          <p:cNvSpPr>
            <a:spLocks noGrp="1"/>
          </p:cNvSpPr>
          <p:nvPr>
            <p:ph idx="1"/>
          </p:nvPr>
        </p:nvSpPr>
        <p:spPr>
          <a:xfrm>
            <a:off x="1192892" y="1929398"/>
            <a:ext cx="9866994" cy="3916231"/>
          </a:xfrm>
        </p:spPr>
        <p:txBody>
          <a:bodyPr>
            <a:normAutofit/>
          </a:bodyPr>
          <a:lstStyle/>
          <a:p>
            <a:pPr marL="514350" indent="-514350" algn="just">
              <a:lnSpc>
                <a:spcPct val="100000"/>
              </a:lnSpc>
              <a:spcBef>
                <a:spcPts val="0"/>
              </a:spcBef>
              <a:buAutoNum type="arabicParenR"/>
            </a:pPr>
            <a:r>
              <a:rPr lang="en-SG" sz="3200" dirty="0">
                <a:latin typeface="Comic Sans MS" panose="030F0702030302020204" pitchFamily="66" charset="0"/>
              </a:rPr>
              <a:t>What are Rats.</a:t>
            </a:r>
          </a:p>
          <a:p>
            <a:pPr marL="514350" indent="-514350" algn="just">
              <a:lnSpc>
                <a:spcPct val="100000"/>
              </a:lnSpc>
              <a:spcBef>
                <a:spcPts val="0"/>
              </a:spcBef>
              <a:buAutoNum type="arabicParenR"/>
            </a:pPr>
            <a:r>
              <a:rPr lang="en-SG" sz="3200" dirty="0">
                <a:latin typeface="Comic Sans MS" panose="030F0702030302020204" pitchFamily="66" charset="0"/>
              </a:rPr>
              <a:t>The problems they cause to our people, our agriculture and our natural environment.</a:t>
            </a:r>
          </a:p>
          <a:p>
            <a:pPr marL="514350" indent="-514350" algn="just">
              <a:lnSpc>
                <a:spcPct val="100000"/>
              </a:lnSpc>
              <a:spcBef>
                <a:spcPts val="0"/>
              </a:spcBef>
              <a:buAutoNum type="arabicParenR"/>
            </a:pPr>
            <a:r>
              <a:rPr lang="en-SG" sz="3200" dirty="0">
                <a:latin typeface="Comic Sans MS" panose="030F0702030302020204" pitchFamily="66" charset="0"/>
              </a:rPr>
              <a:t>Where the rats came from and how they arrived in </a:t>
            </a:r>
            <a:r>
              <a:rPr lang="en-NZ" sz="3200" dirty="0">
                <a:latin typeface="Comic Sans MS" panose="030F0702030302020204" pitchFamily="66" charset="0"/>
              </a:rPr>
              <a:t>our country.</a:t>
            </a:r>
          </a:p>
          <a:p>
            <a:pPr marL="514350" indent="-514350" algn="just">
              <a:lnSpc>
                <a:spcPct val="100000"/>
              </a:lnSpc>
              <a:spcBef>
                <a:spcPts val="0"/>
              </a:spcBef>
              <a:buAutoNum type="arabicParenR"/>
            </a:pPr>
            <a:r>
              <a:rPr lang="en-NZ" sz="3200" dirty="0">
                <a:latin typeface="Comic Sans MS" panose="030F0702030302020204" pitchFamily="66" charset="0"/>
              </a:rPr>
              <a:t>What can you do to stop them. – Integrated Pest Management </a:t>
            </a:r>
          </a:p>
          <a:p>
            <a:pPr algn="just"/>
            <a:endParaRPr lang="en-NZ" sz="3200" dirty="0">
              <a:latin typeface="Comic Sans MS" panose="030F0702030302020204" pitchFamily="66"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091" y="4988719"/>
            <a:ext cx="2059880" cy="1713820"/>
          </a:xfrm>
          <a:prstGeom prst="rect">
            <a:avLst/>
          </a:prstGeom>
        </p:spPr>
      </p:pic>
    </p:spTree>
    <p:extLst>
      <p:ext uri="{BB962C8B-B14F-4D97-AF65-F5344CB8AC3E}">
        <p14:creationId xmlns:p14="http://schemas.microsoft.com/office/powerpoint/2010/main" val="170335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772" y="240740"/>
            <a:ext cx="10515600" cy="1325563"/>
          </a:xfrm>
        </p:spPr>
        <p:txBody>
          <a:bodyPr/>
          <a:lstStyle/>
          <a:p>
            <a:r>
              <a:rPr lang="en-NZ" b="1" dirty="0">
                <a:latin typeface="Comic Sans MS" panose="030F0702030302020204" pitchFamily="66" charset="0"/>
              </a:rPr>
              <a:t>What are Rats</a:t>
            </a:r>
          </a:p>
        </p:txBody>
      </p:sp>
      <p:sp>
        <p:nvSpPr>
          <p:cNvPr id="3" name="Content Placeholder 2"/>
          <p:cNvSpPr>
            <a:spLocks noGrp="1"/>
          </p:cNvSpPr>
          <p:nvPr>
            <p:ph sz="half" idx="1"/>
          </p:nvPr>
        </p:nvSpPr>
        <p:spPr>
          <a:xfrm>
            <a:off x="348343" y="1510396"/>
            <a:ext cx="6400800" cy="4351338"/>
          </a:xfrm>
        </p:spPr>
        <p:txBody>
          <a:bodyPr>
            <a:noAutofit/>
          </a:bodyPr>
          <a:lstStyle/>
          <a:p>
            <a:pPr>
              <a:spcBef>
                <a:spcPts val="0"/>
              </a:spcBef>
            </a:pPr>
            <a:r>
              <a:rPr lang="en-NZ" sz="2400" dirty="0">
                <a:latin typeface="Comic Sans MS" panose="030F0702030302020204" pitchFamily="66" charset="0"/>
              </a:rPr>
              <a:t>Rats are living things. They need air, food and water.</a:t>
            </a:r>
          </a:p>
          <a:p>
            <a:pPr marL="0" indent="0">
              <a:spcBef>
                <a:spcPts val="0"/>
              </a:spcBef>
              <a:buNone/>
            </a:pPr>
            <a:endParaRPr lang="en-NZ" sz="2400" dirty="0">
              <a:latin typeface="Comic Sans MS" panose="030F0702030302020204" pitchFamily="66" charset="0"/>
            </a:endParaRPr>
          </a:p>
          <a:p>
            <a:pPr>
              <a:spcBef>
                <a:spcPts val="0"/>
              </a:spcBef>
            </a:pPr>
            <a:r>
              <a:rPr lang="en-NZ" sz="2400" dirty="0">
                <a:latin typeface="Comic Sans MS" panose="030F0702030302020204" pitchFamily="66" charset="0"/>
              </a:rPr>
              <a:t>Rats are mammals and a major pest that damage coconut and other important crops. </a:t>
            </a:r>
          </a:p>
          <a:p>
            <a:pPr marL="0" indent="0">
              <a:spcBef>
                <a:spcPts val="0"/>
              </a:spcBef>
              <a:buNone/>
            </a:pPr>
            <a:r>
              <a:rPr lang="en-NZ" sz="2400" dirty="0"/>
              <a:t> </a:t>
            </a:r>
            <a:endParaRPr lang="en-NZ" sz="2400" dirty="0">
              <a:latin typeface="Comic Sans MS" panose="030F0702030302020204" pitchFamily="66" charset="0"/>
            </a:endParaRPr>
          </a:p>
          <a:p>
            <a:pPr>
              <a:spcBef>
                <a:spcPts val="0"/>
              </a:spcBef>
            </a:pPr>
            <a:endParaRPr lang="en-NZ" sz="2400" dirty="0">
              <a:latin typeface="Comic Sans MS" panose="030F0702030302020204" pitchFamily="66" charset="0"/>
            </a:endParaRPr>
          </a:p>
          <a:p>
            <a:pPr>
              <a:spcBef>
                <a:spcPts val="0"/>
              </a:spcBef>
            </a:pPr>
            <a:endParaRPr lang="en-NZ" sz="2400"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944187" y="1448613"/>
            <a:ext cx="3398141" cy="19367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85" y="3686065"/>
            <a:ext cx="4787827" cy="3171935"/>
          </a:xfrm>
          <a:prstGeom prst="rect">
            <a:avLst/>
          </a:prstGeom>
        </p:spPr>
      </p:pic>
      <p:sp>
        <p:nvSpPr>
          <p:cNvPr id="8" name="Rectangle 7"/>
          <p:cNvSpPr/>
          <p:nvPr/>
        </p:nvSpPr>
        <p:spPr>
          <a:xfrm>
            <a:off x="6096000" y="3428802"/>
            <a:ext cx="6096000" cy="3416320"/>
          </a:xfrm>
          <a:prstGeom prst="rect">
            <a:avLst/>
          </a:prstGeom>
        </p:spPr>
        <p:txBody>
          <a:bodyPr>
            <a:spAutoFit/>
          </a:bodyPr>
          <a:lstStyle/>
          <a:p>
            <a:pPr marL="285750" indent="-285750">
              <a:spcBef>
                <a:spcPts val="0"/>
              </a:spcBef>
              <a:buFont typeface="Arial" panose="020B0604020202020204" pitchFamily="34" charset="0"/>
              <a:buChar char="•"/>
            </a:pPr>
            <a:r>
              <a:rPr lang="en-NZ" sz="2400" dirty="0">
                <a:latin typeface="Comic Sans MS" panose="030F0702030302020204" pitchFamily="66" charset="0"/>
              </a:rPr>
              <a:t>There are 3 species of rats that damage crops.</a:t>
            </a:r>
          </a:p>
          <a:p>
            <a:pPr marL="285750" indent="-285750">
              <a:spcBef>
                <a:spcPts val="0"/>
              </a:spcBef>
              <a:buFont typeface="Arial" panose="020B0604020202020204" pitchFamily="34" charset="0"/>
              <a:buChar char="•"/>
            </a:pPr>
            <a:endParaRPr lang="en-NZ" sz="2400" dirty="0">
              <a:latin typeface="Comic Sans MS" panose="030F0702030302020204" pitchFamily="66" charset="0"/>
            </a:endParaRPr>
          </a:p>
          <a:p>
            <a:pPr marL="285750" indent="-285750">
              <a:spcBef>
                <a:spcPts val="0"/>
              </a:spcBef>
              <a:buFont typeface="Arial" panose="020B0604020202020204" pitchFamily="34" charset="0"/>
              <a:buChar char="•"/>
            </a:pPr>
            <a:r>
              <a:rPr lang="en-NZ" sz="2400" dirty="0">
                <a:latin typeface="Comic Sans MS" panose="030F0702030302020204" pitchFamily="66" charset="0"/>
              </a:rPr>
              <a:t>Rats can breed readily when food is available and weather is suitable. </a:t>
            </a:r>
          </a:p>
          <a:p>
            <a:pPr marL="285750" indent="-285750">
              <a:spcBef>
                <a:spcPts val="0"/>
              </a:spcBef>
              <a:buFont typeface="Arial" panose="020B0604020202020204" pitchFamily="34" charset="0"/>
              <a:buChar char="•"/>
            </a:pPr>
            <a:endParaRPr lang="en-NZ" sz="2400" dirty="0">
              <a:latin typeface="Comic Sans MS" panose="030F0702030302020204" pitchFamily="66" charset="0"/>
            </a:endParaRPr>
          </a:p>
          <a:p>
            <a:pPr marL="285750" indent="-285750">
              <a:spcBef>
                <a:spcPts val="0"/>
              </a:spcBef>
              <a:buFont typeface="Arial" panose="020B0604020202020204" pitchFamily="34" charset="0"/>
              <a:buChar char="•"/>
            </a:pPr>
            <a:r>
              <a:rPr lang="en-NZ" sz="2400" dirty="0">
                <a:latin typeface="Comic Sans MS" panose="030F0702030302020204" pitchFamily="66" charset="0"/>
              </a:rPr>
              <a:t>Females have litters of around 6-10 young and this can be more than twice a year. </a:t>
            </a:r>
          </a:p>
        </p:txBody>
      </p:sp>
    </p:spTree>
    <p:extLst>
      <p:ext uri="{BB962C8B-B14F-4D97-AF65-F5344CB8AC3E}">
        <p14:creationId xmlns:p14="http://schemas.microsoft.com/office/powerpoint/2010/main" val="119593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50">
            <a:off x="1999691" y="897080"/>
            <a:ext cx="8410327" cy="6127057"/>
          </a:xfrm>
          <a:prstGeom prst="rect">
            <a:avLst/>
          </a:prstGeom>
        </p:spPr>
      </p:pic>
      <p:sp>
        <p:nvSpPr>
          <p:cNvPr id="2" name="Title 1"/>
          <p:cNvSpPr>
            <a:spLocks noGrp="1"/>
          </p:cNvSpPr>
          <p:nvPr>
            <p:ph type="title"/>
          </p:nvPr>
        </p:nvSpPr>
        <p:spPr/>
        <p:txBody>
          <a:bodyPr/>
          <a:lstStyle/>
          <a:p>
            <a:r>
              <a:rPr lang="en-NZ" b="1" dirty="0">
                <a:latin typeface="Comic Sans MS" panose="030F0702030302020204" pitchFamily="66" charset="0"/>
              </a:rPr>
              <a:t>Parts of a Rat</a:t>
            </a:r>
          </a:p>
        </p:txBody>
      </p:sp>
      <p:cxnSp>
        <p:nvCxnSpPr>
          <p:cNvPr id="10" name="Straight Connector 9"/>
          <p:cNvCxnSpPr/>
          <p:nvPr/>
        </p:nvCxnSpPr>
        <p:spPr>
          <a:xfrm flipV="1">
            <a:off x="4009678" y="2430077"/>
            <a:ext cx="732590" cy="1217459"/>
          </a:xfrm>
          <a:prstGeom prst="line">
            <a:avLst/>
          </a:prstGeom>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1114684" y="2573879"/>
            <a:ext cx="2242457" cy="369332"/>
          </a:xfrm>
          <a:prstGeom prst="rect">
            <a:avLst/>
          </a:prstGeom>
          <a:noFill/>
        </p:spPr>
        <p:txBody>
          <a:bodyPr wrap="square" rtlCol="0">
            <a:spAutoFit/>
          </a:bodyPr>
          <a:lstStyle/>
          <a:p>
            <a:r>
              <a:rPr lang="en-NZ" dirty="0">
                <a:latin typeface="Comic Sans MS" panose="030F0702030302020204" pitchFamily="66" charset="0"/>
              </a:rPr>
              <a:t>Small black eyes</a:t>
            </a:r>
          </a:p>
        </p:txBody>
      </p:sp>
      <p:cxnSp>
        <p:nvCxnSpPr>
          <p:cNvPr id="12" name="Straight Connector 11"/>
          <p:cNvCxnSpPr>
            <a:endCxn id="27" idx="1"/>
          </p:cNvCxnSpPr>
          <p:nvPr/>
        </p:nvCxnSpPr>
        <p:spPr>
          <a:xfrm flipH="1" flipV="1">
            <a:off x="2115894" y="2978874"/>
            <a:ext cx="997416" cy="1084108"/>
          </a:xfrm>
          <a:prstGeom prst="line">
            <a:avLst/>
          </a:prstGeom>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4695234" y="2122002"/>
            <a:ext cx="2242457" cy="369332"/>
          </a:xfrm>
          <a:prstGeom prst="rect">
            <a:avLst/>
          </a:prstGeom>
          <a:noFill/>
        </p:spPr>
        <p:txBody>
          <a:bodyPr wrap="square" rtlCol="0">
            <a:spAutoFit/>
          </a:bodyPr>
          <a:lstStyle/>
          <a:p>
            <a:r>
              <a:rPr lang="en-NZ" dirty="0">
                <a:latin typeface="Comic Sans MS" panose="030F0702030302020204" pitchFamily="66" charset="0"/>
              </a:rPr>
              <a:t>Small ears</a:t>
            </a:r>
          </a:p>
        </p:txBody>
      </p:sp>
      <p:sp>
        <p:nvSpPr>
          <p:cNvPr id="15" name="TextBox 14"/>
          <p:cNvSpPr txBox="1"/>
          <p:nvPr/>
        </p:nvSpPr>
        <p:spPr>
          <a:xfrm>
            <a:off x="10232571" y="1792348"/>
            <a:ext cx="2242457" cy="369332"/>
          </a:xfrm>
          <a:prstGeom prst="rect">
            <a:avLst/>
          </a:prstGeom>
          <a:noFill/>
        </p:spPr>
        <p:txBody>
          <a:bodyPr wrap="square" rtlCol="0">
            <a:spAutoFit/>
          </a:bodyPr>
          <a:lstStyle/>
          <a:p>
            <a:r>
              <a:rPr lang="en-NZ" dirty="0">
                <a:latin typeface="Comic Sans MS" panose="030F0702030302020204" pitchFamily="66" charset="0"/>
              </a:rPr>
              <a:t>Long bare tail</a:t>
            </a:r>
          </a:p>
        </p:txBody>
      </p:sp>
      <p:cxnSp>
        <p:nvCxnSpPr>
          <p:cNvPr id="16" name="Straight Connector 15"/>
          <p:cNvCxnSpPr/>
          <p:nvPr/>
        </p:nvCxnSpPr>
        <p:spPr>
          <a:xfrm flipV="1">
            <a:off x="9716858" y="2161680"/>
            <a:ext cx="707572" cy="1142505"/>
          </a:xfrm>
          <a:prstGeom prst="line">
            <a:avLst/>
          </a:prstGeom>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3357141" y="5876494"/>
            <a:ext cx="2242457" cy="369332"/>
          </a:xfrm>
          <a:prstGeom prst="rect">
            <a:avLst/>
          </a:prstGeom>
          <a:noFill/>
        </p:spPr>
        <p:txBody>
          <a:bodyPr wrap="square" rtlCol="0">
            <a:spAutoFit/>
          </a:bodyPr>
          <a:lstStyle/>
          <a:p>
            <a:r>
              <a:rPr lang="en-NZ" dirty="0">
                <a:latin typeface="Comic Sans MS" panose="030F0702030302020204" pitchFamily="66" charset="0"/>
              </a:rPr>
              <a:t>4 legged</a:t>
            </a:r>
          </a:p>
        </p:txBody>
      </p:sp>
      <p:cxnSp>
        <p:nvCxnSpPr>
          <p:cNvPr id="19" name="Straight Connector 18"/>
          <p:cNvCxnSpPr/>
          <p:nvPr/>
        </p:nvCxnSpPr>
        <p:spPr>
          <a:xfrm flipV="1">
            <a:off x="3853543" y="5380904"/>
            <a:ext cx="283028" cy="483065"/>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V="1">
            <a:off x="3853543" y="5300423"/>
            <a:ext cx="3145971" cy="571002"/>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V="1">
            <a:off x="6110786" y="2614743"/>
            <a:ext cx="1393371" cy="715055"/>
          </a:xfrm>
          <a:prstGeom prst="line">
            <a:avLst/>
          </a:prstGeom>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7353042" y="2309231"/>
            <a:ext cx="2242457" cy="369332"/>
          </a:xfrm>
          <a:prstGeom prst="rect">
            <a:avLst/>
          </a:prstGeom>
          <a:noFill/>
        </p:spPr>
        <p:txBody>
          <a:bodyPr wrap="square" rtlCol="0">
            <a:spAutoFit/>
          </a:bodyPr>
          <a:lstStyle/>
          <a:p>
            <a:r>
              <a:rPr lang="en-NZ" dirty="0">
                <a:latin typeface="Comic Sans MS" panose="030F0702030302020204" pitchFamily="66" charset="0"/>
              </a:rPr>
              <a:t>Short fur</a:t>
            </a: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5210" y="4847465"/>
            <a:ext cx="1356816" cy="1858838"/>
          </a:xfrm>
          <a:prstGeom prst="rect">
            <a:avLst/>
          </a:prstGeom>
        </p:spPr>
      </p:pic>
      <p:sp>
        <p:nvSpPr>
          <p:cNvPr id="4" name="Rectangle 3"/>
          <p:cNvSpPr/>
          <p:nvPr/>
        </p:nvSpPr>
        <p:spPr>
          <a:xfrm>
            <a:off x="830714" y="1343805"/>
            <a:ext cx="8313285" cy="422167"/>
          </a:xfrm>
          <a:prstGeom prst="rect">
            <a:avLst/>
          </a:prstGeom>
        </p:spPr>
        <p:txBody>
          <a:bodyPr wrap="square">
            <a:spAutoFit/>
          </a:bodyPr>
          <a:lstStyle/>
          <a:p>
            <a:pPr lvl="0">
              <a:lnSpc>
                <a:spcPct val="115000"/>
              </a:lnSpc>
              <a:spcAft>
                <a:spcPts val="1000"/>
              </a:spcAft>
            </a:pPr>
            <a:r>
              <a:rPr lang="en-NZ" sz="2000" dirty="0">
                <a:solidFill>
                  <a:srgbClr val="000000"/>
                </a:solidFill>
                <a:latin typeface="Comic Sans MS" panose="030F0702030302020204" pitchFamily="66" charset="0"/>
                <a:ea typeface="Calibri" panose="020F0502020204030204" pitchFamily="34" charset="0"/>
              </a:rPr>
              <a:t>Rats are mammals. They have fur and give birth to their young alive.</a:t>
            </a:r>
            <a:endParaRPr lang="en-NZ" dirty="0">
              <a:solidFill>
                <a:srgbClr val="000000"/>
              </a:solidFill>
              <a:effectLst/>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421516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07" y="557092"/>
            <a:ext cx="10515600" cy="1325563"/>
          </a:xfrm>
        </p:spPr>
        <p:txBody>
          <a:bodyPr/>
          <a:lstStyle/>
          <a:p>
            <a:r>
              <a:rPr lang="en-NZ" b="1" dirty="0">
                <a:latin typeface="Comic Sans MS" panose="030F0702030302020204" pitchFamily="66" charset="0"/>
              </a:rPr>
              <a:t>Different types of rats</a:t>
            </a:r>
          </a:p>
        </p:txBody>
      </p:sp>
      <p:pic>
        <p:nvPicPr>
          <p:cNvPr id="2050" name="Picture 2" descr="R. exulans_op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950522" y="3208985"/>
            <a:ext cx="4053115" cy="27054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parison R_op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142783" y="201839"/>
            <a:ext cx="3668595" cy="20360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attus norvegicus_o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977" y="2331385"/>
            <a:ext cx="5696928" cy="26633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023546909"/>
              </p:ext>
            </p:extLst>
          </p:nvPr>
        </p:nvGraphicFramePr>
        <p:xfrm>
          <a:off x="6437080" y="5969079"/>
          <a:ext cx="5406577" cy="822960"/>
        </p:xfrm>
        <a:graphic>
          <a:graphicData uri="http://schemas.openxmlformats.org/drawingml/2006/table">
            <a:tbl>
              <a:tblPr/>
              <a:tblGrid>
                <a:gridCol w="5406577">
                  <a:extLst>
                    <a:ext uri="{9D8B030D-6E8A-4147-A177-3AD203B41FA5}">
                      <a16:colId xmlns:a16="http://schemas.microsoft.com/office/drawing/2014/main" val="3828645484"/>
                    </a:ext>
                  </a:extLst>
                </a:gridCol>
              </a:tblGrid>
              <a:tr h="0">
                <a:tc>
                  <a:txBody>
                    <a:bodyPr/>
                    <a:lstStyle/>
                    <a:p>
                      <a:pPr algn="just" fontAlgn="t"/>
                      <a:r>
                        <a:rPr lang="en-NZ" sz="1600" dirty="0">
                          <a:effectLst/>
                          <a:latin typeface="Comic Sans MS" panose="030F0702030302020204" pitchFamily="66" charset="0"/>
                        </a:rPr>
                        <a:t>The Polynesian rat (</a:t>
                      </a:r>
                      <a:r>
                        <a:rPr lang="en-NZ" sz="1600" i="1" dirty="0">
                          <a:effectLst/>
                          <a:latin typeface="Comic Sans MS" panose="030F0702030302020204" pitchFamily="66" charset="0"/>
                        </a:rPr>
                        <a:t>R. </a:t>
                      </a:r>
                      <a:r>
                        <a:rPr lang="en-NZ" sz="1600" i="1" dirty="0" err="1">
                          <a:effectLst/>
                          <a:latin typeface="Comic Sans MS" panose="030F0702030302020204" pitchFamily="66" charset="0"/>
                        </a:rPr>
                        <a:t>exulans</a:t>
                      </a:r>
                      <a:r>
                        <a:rPr lang="en-NZ" sz="1600" dirty="0">
                          <a:effectLst/>
                          <a:latin typeface="Comic Sans MS" panose="030F0702030302020204" pitchFamily="66" charset="0"/>
                        </a:rPr>
                        <a:t>) can be identified by its pointed nose and slim body that is a red-brown to grey-brown colour with a white stomach.</a:t>
                      </a:r>
                    </a:p>
                  </a:txBody>
                  <a:tcPr>
                    <a:lnL>
                      <a:noFill/>
                    </a:lnL>
                    <a:lnR>
                      <a:noFill/>
                    </a:lnR>
                    <a:lnT>
                      <a:noFill/>
                    </a:lnT>
                    <a:lnB>
                      <a:noFill/>
                    </a:lnB>
                    <a:solidFill>
                      <a:srgbClr val="FFFFFF"/>
                    </a:solidFill>
                  </a:tcPr>
                </a:tc>
                <a:extLst>
                  <a:ext uri="{0D108BD9-81ED-4DB2-BD59-A6C34878D82A}">
                    <a16:rowId xmlns:a16="http://schemas.microsoft.com/office/drawing/2014/main" val="367090184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37177974"/>
              </p:ext>
            </p:extLst>
          </p:nvPr>
        </p:nvGraphicFramePr>
        <p:xfrm>
          <a:off x="6437080" y="2311967"/>
          <a:ext cx="5025577" cy="822960"/>
        </p:xfrm>
        <a:graphic>
          <a:graphicData uri="http://schemas.openxmlformats.org/drawingml/2006/table">
            <a:tbl>
              <a:tblPr/>
              <a:tblGrid>
                <a:gridCol w="5025577">
                  <a:extLst>
                    <a:ext uri="{9D8B030D-6E8A-4147-A177-3AD203B41FA5}">
                      <a16:colId xmlns:a16="http://schemas.microsoft.com/office/drawing/2014/main" val="477371069"/>
                    </a:ext>
                  </a:extLst>
                </a:gridCol>
              </a:tblGrid>
              <a:tr h="0">
                <a:tc>
                  <a:txBody>
                    <a:bodyPr/>
                    <a:lstStyle/>
                    <a:p>
                      <a:pPr algn="just" fontAlgn="t"/>
                      <a:r>
                        <a:rPr lang="en-NZ" sz="1600" dirty="0">
                          <a:effectLst/>
                          <a:latin typeface="Comic Sans MS" panose="030F0702030302020204" pitchFamily="66" charset="0"/>
                        </a:rPr>
                        <a:t>The black rat (</a:t>
                      </a:r>
                      <a:r>
                        <a:rPr lang="en-NZ" sz="1600" i="1" dirty="0">
                          <a:effectLst/>
                          <a:latin typeface="Comic Sans MS" panose="030F0702030302020204" pitchFamily="66" charset="0"/>
                        </a:rPr>
                        <a:t>R. </a:t>
                      </a:r>
                      <a:r>
                        <a:rPr lang="en-NZ" sz="1600" i="1" dirty="0" err="1">
                          <a:effectLst/>
                          <a:latin typeface="Comic Sans MS" panose="030F0702030302020204" pitchFamily="66" charset="0"/>
                        </a:rPr>
                        <a:t>rattus</a:t>
                      </a:r>
                      <a:r>
                        <a:rPr lang="en-NZ" sz="1600" dirty="0">
                          <a:effectLst/>
                          <a:latin typeface="Comic Sans MS" panose="030F0702030302020204" pitchFamily="66" charset="0"/>
                        </a:rPr>
                        <a:t>) also has large (hairless) ears and a slim body but is larger than the Polynesian rat.</a:t>
                      </a:r>
                    </a:p>
                  </a:txBody>
                  <a:tcPr>
                    <a:lnL>
                      <a:noFill/>
                    </a:lnL>
                    <a:lnR>
                      <a:noFill/>
                    </a:lnR>
                    <a:lnT>
                      <a:noFill/>
                    </a:lnT>
                    <a:lnB>
                      <a:noFill/>
                    </a:lnB>
                    <a:solidFill>
                      <a:srgbClr val="FFFFFF"/>
                    </a:solidFill>
                  </a:tcPr>
                </a:tc>
                <a:extLst>
                  <a:ext uri="{0D108BD9-81ED-4DB2-BD59-A6C34878D82A}">
                    <a16:rowId xmlns:a16="http://schemas.microsoft.com/office/drawing/2014/main" val="372192398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46894330"/>
              </p:ext>
            </p:extLst>
          </p:nvPr>
        </p:nvGraphicFramePr>
        <p:xfrm>
          <a:off x="397679" y="5113445"/>
          <a:ext cx="5581525" cy="1069641"/>
        </p:xfrm>
        <a:graphic>
          <a:graphicData uri="http://schemas.openxmlformats.org/drawingml/2006/table">
            <a:tbl>
              <a:tblPr/>
              <a:tblGrid>
                <a:gridCol w="5581525">
                  <a:extLst>
                    <a:ext uri="{9D8B030D-6E8A-4147-A177-3AD203B41FA5}">
                      <a16:colId xmlns:a16="http://schemas.microsoft.com/office/drawing/2014/main" val="1173838237"/>
                    </a:ext>
                  </a:extLst>
                </a:gridCol>
              </a:tblGrid>
              <a:tr h="1069641">
                <a:tc>
                  <a:txBody>
                    <a:bodyPr/>
                    <a:lstStyle/>
                    <a:p>
                      <a:pPr algn="just" fontAlgn="t"/>
                      <a:r>
                        <a:rPr lang="en-NZ" sz="1600" dirty="0">
                          <a:effectLst/>
                          <a:latin typeface="Comic Sans MS" panose="030F0702030302020204" pitchFamily="66" charset="0"/>
                        </a:rPr>
                        <a:t>The brown rat (</a:t>
                      </a:r>
                      <a:r>
                        <a:rPr lang="en-NZ" sz="1600" i="1" dirty="0">
                          <a:effectLst/>
                          <a:latin typeface="Comic Sans MS" panose="030F0702030302020204" pitchFamily="66" charset="0"/>
                        </a:rPr>
                        <a:t>R. </a:t>
                      </a:r>
                      <a:r>
                        <a:rPr lang="en-NZ" sz="1600" i="1" dirty="0" err="1">
                          <a:effectLst/>
                          <a:latin typeface="Comic Sans MS" panose="030F0702030302020204" pitchFamily="66" charset="0"/>
                        </a:rPr>
                        <a:t>norvegicus</a:t>
                      </a:r>
                      <a:r>
                        <a:rPr lang="en-NZ" sz="1600" dirty="0">
                          <a:effectLst/>
                          <a:latin typeface="Comic Sans MS" panose="030F0702030302020204" pitchFamily="66" charset="0"/>
                        </a:rPr>
                        <a:t>) is the biggest of the three rats.</a:t>
                      </a:r>
                      <a:r>
                        <a:rPr lang="en-NZ" sz="1600" baseline="0" dirty="0">
                          <a:effectLst/>
                          <a:latin typeface="Comic Sans MS" panose="030F0702030302020204" pitchFamily="66" charset="0"/>
                        </a:rPr>
                        <a:t> </a:t>
                      </a:r>
                      <a:r>
                        <a:rPr lang="en-NZ" sz="1600" dirty="0">
                          <a:effectLst/>
                          <a:latin typeface="Comic Sans MS" panose="030F0702030302020204" pitchFamily="66" charset="0"/>
                        </a:rPr>
                        <a:t>They have small features in comparison such as their scaly tail which is shorter than their body length and they have small ears. </a:t>
                      </a:r>
                    </a:p>
                  </a:txBody>
                  <a:tcPr>
                    <a:lnL>
                      <a:noFill/>
                    </a:lnL>
                    <a:lnR>
                      <a:noFill/>
                    </a:lnR>
                    <a:lnT>
                      <a:noFill/>
                    </a:lnT>
                    <a:lnB>
                      <a:noFill/>
                    </a:lnB>
                    <a:solidFill>
                      <a:srgbClr val="FFFFFF"/>
                    </a:solidFill>
                  </a:tcPr>
                </a:tc>
                <a:extLst>
                  <a:ext uri="{0D108BD9-81ED-4DB2-BD59-A6C34878D82A}">
                    <a16:rowId xmlns:a16="http://schemas.microsoft.com/office/drawing/2014/main" val="171898361"/>
                  </a:ext>
                </a:extLst>
              </a:tr>
            </a:tbl>
          </a:graphicData>
        </a:graphic>
      </p:graphicFrame>
    </p:spTree>
    <p:extLst>
      <p:ext uri="{BB962C8B-B14F-4D97-AF65-F5344CB8AC3E}">
        <p14:creationId xmlns:p14="http://schemas.microsoft.com/office/powerpoint/2010/main" val="215823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8426"/>
            <a:ext cx="10355207" cy="994172"/>
          </a:xfrm>
        </p:spPr>
        <p:txBody>
          <a:bodyPr>
            <a:normAutofit/>
          </a:bodyPr>
          <a:lstStyle/>
          <a:p>
            <a:pPr algn="ctr"/>
            <a:r>
              <a:rPr lang="en-NZ" b="1" dirty="0">
                <a:latin typeface="Comic Sans MS" panose="030F0702030302020204" pitchFamily="66" charset="0"/>
              </a:rPr>
              <a:t>Where did the Rats come from?</a:t>
            </a:r>
          </a:p>
        </p:txBody>
      </p:sp>
      <p:sp>
        <p:nvSpPr>
          <p:cNvPr id="3" name="Content Placeholder 2"/>
          <p:cNvSpPr>
            <a:spLocks noGrp="1"/>
          </p:cNvSpPr>
          <p:nvPr>
            <p:ph idx="1"/>
          </p:nvPr>
        </p:nvSpPr>
        <p:spPr>
          <a:xfrm>
            <a:off x="5595258" y="1456655"/>
            <a:ext cx="6509658" cy="4769974"/>
          </a:xfrm>
        </p:spPr>
        <p:txBody>
          <a:bodyPr>
            <a:noAutofit/>
          </a:bodyPr>
          <a:lstStyle/>
          <a:p>
            <a:r>
              <a:rPr lang="en-NZ" dirty="0">
                <a:latin typeface="Comic Sans MS" panose="030F0702030302020204" pitchFamily="66" charset="0"/>
              </a:rPr>
              <a:t>The Polynesian rat can be found in the Pacific basin (Asia, North America and Oceania). </a:t>
            </a:r>
          </a:p>
          <a:p>
            <a:r>
              <a:rPr lang="en-NZ" dirty="0">
                <a:latin typeface="Comic Sans MS" panose="030F0702030302020204" pitchFamily="66" charset="0"/>
              </a:rPr>
              <a:t>The black and brown rat is widespread through Asia, Africa, America (Central, North and South and the Caribbean), Europe and Oceania.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6904" y="2335737"/>
            <a:ext cx="4790731" cy="273044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3696" y="4891008"/>
            <a:ext cx="1356816" cy="1858838"/>
          </a:xfrm>
          <a:prstGeom prst="rect">
            <a:avLst/>
          </a:prstGeom>
        </p:spPr>
      </p:pic>
    </p:spTree>
    <p:extLst>
      <p:ext uri="{BB962C8B-B14F-4D97-AF65-F5344CB8AC3E}">
        <p14:creationId xmlns:p14="http://schemas.microsoft.com/office/powerpoint/2010/main" val="132196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31" y="147344"/>
            <a:ext cx="10515600" cy="1325563"/>
          </a:xfrm>
        </p:spPr>
        <p:txBody>
          <a:bodyPr/>
          <a:lstStyle/>
          <a:p>
            <a:r>
              <a:rPr lang="en-NZ" b="1" dirty="0">
                <a:latin typeface="Comic Sans MS" panose="030F0702030302020204" pitchFamily="66" charset="0"/>
              </a:rPr>
              <a:t>Problems caused by the Rats</a:t>
            </a:r>
          </a:p>
        </p:txBody>
      </p:sp>
      <p:sp>
        <p:nvSpPr>
          <p:cNvPr id="3" name="Content Placeholder 2"/>
          <p:cNvSpPr>
            <a:spLocks noGrp="1"/>
          </p:cNvSpPr>
          <p:nvPr>
            <p:ph idx="1"/>
          </p:nvPr>
        </p:nvSpPr>
        <p:spPr>
          <a:xfrm>
            <a:off x="446315" y="1472907"/>
            <a:ext cx="6095999" cy="4351338"/>
          </a:xfrm>
        </p:spPr>
        <p:txBody>
          <a:bodyPr>
            <a:noAutofit/>
          </a:bodyPr>
          <a:lstStyle/>
          <a:p>
            <a:r>
              <a:rPr lang="en-NZ" sz="2400" dirty="0">
                <a:latin typeface="Comic Sans MS" panose="030F0702030302020204" pitchFamily="66" charset="0"/>
              </a:rPr>
              <a:t>Rats can damage the trunks and crown parts of the coconut tree including the fruits.</a:t>
            </a:r>
          </a:p>
          <a:p>
            <a:pPr marL="0" indent="0">
              <a:buNone/>
            </a:pPr>
            <a:endParaRPr lang="en-NZ" sz="2400" dirty="0">
              <a:latin typeface="Comic Sans MS" panose="030F0702030302020204" pitchFamily="66" charset="0"/>
            </a:endParaRPr>
          </a:p>
          <a:p>
            <a:r>
              <a:rPr lang="en-NZ" sz="2400" dirty="0">
                <a:latin typeface="Comic Sans MS" panose="030F0702030302020204" pitchFamily="66" charset="0"/>
              </a:rPr>
              <a:t>Rats can spoil coconut products by discharging their faeces and urine on them. Stored coconut food can also be eaten by rats. </a:t>
            </a:r>
          </a:p>
          <a:p>
            <a:endParaRPr lang="en-NZ" sz="2400" dirty="0">
              <a:latin typeface="Comic Sans MS" panose="030F0702030302020204" pitchFamily="66" charset="0"/>
            </a:endParaRPr>
          </a:p>
          <a:p>
            <a:r>
              <a:rPr lang="en-NZ" sz="2400" dirty="0">
                <a:latin typeface="Comic Sans MS" panose="030F0702030302020204" pitchFamily="66" charset="0"/>
              </a:rPr>
              <a:t>Damage to the parts of the coconut tree can permanently damage the tree and increases the possibility of disease to the plant. </a:t>
            </a:r>
          </a:p>
          <a:p>
            <a:endParaRPr lang="en-NZ" sz="2400" dirty="0">
              <a:latin typeface="Comic Sans MS" panose="030F0702030302020204" pitchFamily="66"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539" y="4502513"/>
            <a:ext cx="3005487" cy="2213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5046" y="1388723"/>
            <a:ext cx="4243217" cy="2828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4017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267154"/>
            <a:ext cx="11506200" cy="1325563"/>
          </a:xfrm>
        </p:spPr>
        <p:txBody>
          <a:bodyPr>
            <a:normAutofit/>
          </a:bodyPr>
          <a:lstStyle/>
          <a:p>
            <a:r>
              <a:rPr lang="en-NZ" sz="3800" b="1" dirty="0">
                <a:latin typeface="Comic Sans MS" panose="030F0702030302020204" pitchFamily="66" charset="0"/>
              </a:rPr>
              <a:t>Problems caused by the Rats</a:t>
            </a:r>
          </a:p>
        </p:txBody>
      </p:sp>
      <p:pic>
        <p:nvPicPr>
          <p:cNvPr id="1026" name="Picture 2" descr="nut damage_op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585857" y="3670209"/>
            <a:ext cx="5080000" cy="3009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rat damage on trunk_op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266214" y="267154"/>
            <a:ext cx="4762500" cy="3187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88467" y="1592717"/>
            <a:ext cx="6297390" cy="4154984"/>
          </a:xfrm>
          <a:prstGeom prst="rect">
            <a:avLst/>
          </a:prstGeom>
        </p:spPr>
        <p:txBody>
          <a:bodyPr wrap="square">
            <a:spAutoFit/>
          </a:bodyPr>
          <a:lstStyle/>
          <a:p>
            <a:pPr marL="285750" indent="-285750">
              <a:buFont typeface="Arial" panose="020B0604020202020204" pitchFamily="34" charset="0"/>
              <a:buChar char="•"/>
            </a:pPr>
            <a:r>
              <a:rPr lang="en-NZ" sz="2400" dirty="0">
                <a:latin typeface="Comic Sans MS" panose="030F0702030302020204" pitchFamily="66" charset="0"/>
              </a:rPr>
              <a:t>The Coconut fruit is the most vulnerable plant part to rats. Coconut fruits that have fallen and have large holes are commonly the main sign of rat damage.</a:t>
            </a:r>
          </a:p>
          <a:p>
            <a:pPr marL="285750" indent="-285750">
              <a:buFont typeface="Arial" panose="020B0604020202020204" pitchFamily="34" charset="0"/>
              <a:buChar char="•"/>
            </a:pPr>
            <a:endParaRPr lang="en-NZ" sz="2400" dirty="0">
              <a:latin typeface="Comic Sans MS" panose="030F0702030302020204" pitchFamily="66" charset="0"/>
            </a:endParaRPr>
          </a:p>
          <a:p>
            <a:pPr marL="285750" indent="-285750">
              <a:buFont typeface="Arial" panose="020B0604020202020204" pitchFamily="34" charset="0"/>
              <a:buChar char="•"/>
            </a:pPr>
            <a:r>
              <a:rPr lang="en-NZ" sz="2400" dirty="0">
                <a:latin typeface="Comic Sans MS" panose="030F0702030302020204" pitchFamily="66" charset="0"/>
              </a:rPr>
              <a:t>Gnawing damage can be also seen on the trunk of coconut trees from rats.</a:t>
            </a:r>
          </a:p>
          <a:p>
            <a:pPr marL="285750" indent="-285750">
              <a:buFont typeface="Arial" panose="020B0604020202020204" pitchFamily="34" charset="0"/>
              <a:buChar char="•"/>
            </a:pPr>
            <a:endParaRPr lang="en-NZ" sz="2400" dirty="0">
              <a:latin typeface="Comic Sans MS" panose="030F0702030302020204" pitchFamily="66" charset="0"/>
            </a:endParaRPr>
          </a:p>
          <a:p>
            <a:pPr marL="285750" indent="-285750">
              <a:buFont typeface="Arial" panose="020B0604020202020204" pitchFamily="34" charset="0"/>
              <a:buChar char="•"/>
            </a:pPr>
            <a:r>
              <a:rPr lang="en-NZ" sz="2400" dirty="0">
                <a:latin typeface="Comic Sans MS" panose="030F0702030302020204" pitchFamily="66" charset="0"/>
              </a:rPr>
              <a:t>The rats also gnaw on the coconut flowers. This can make the palm more prone to diseases and insects. </a:t>
            </a:r>
            <a:endParaRPr lang="en-NZ" sz="2400" b="0" i="0" dirty="0">
              <a:effectLst/>
              <a:latin typeface="Comic Sans MS" panose="030F0702030302020204" pitchFamily="66" charset="0"/>
            </a:endParaRPr>
          </a:p>
        </p:txBody>
      </p:sp>
    </p:spTree>
    <p:extLst>
      <p:ext uri="{BB962C8B-B14F-4D97-AF65-F5344CB8AC3E}">
        <p14:creationId xmlns:p14="http://schemas.microsoft.com/office/powerpoint/2010/main" val="421514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922074">
            <a:off x="6951041" y="-265694"/>
            <a:ext cx="4988070" cy="3057590"/>
            <a:chOff x="178900" y="375543"/>
            <a:chExt cx="4580460" cy="2832676"/>
          </a:xfrm>
        </p:grpSpPr>
        <p:sp>
          <p:nvSpPr>
            <p:cNvPr id="5" name="Explosion 1 4"/>
            <p:cNvSpPr/>
            <p:nvPr/>
          </p:nvSpPr>
          <p:spPr>
            <a:xfrm rot="20025580">
              <a:off x="178900" y="375543"/>
              <a:ext cx="4580460" cy="2832676"/>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6" name="Rectangle 5"/>
            <p:cNvSpPr/>
            <p:nvPr/>
          </p:nvSpPr>
          <p:spPr>
            <a:xfrm rot="19992191">
              <a:off x="452045" y="1319341"/>
              <a:ext cx="4034169" cy="707886"/>
            </a:xfrm>
            <a:prstGeom prst="rect">
              <a:avLst/>
            </a:prstGeom>
            <a:noFill/>
          </p:spPr>
          <p:txBody>
            <a:bodyPr wrap="square" lIns="91440" tIns="45720" rIns="91440" bIns="45720">
              <a:spAutoFit/>
            </a:bodyPr>
            <a:lstStyle/>
            <a:p>
              <a:pPr algn="ctr"/>
              <a:r>
                <a:rPr lang="en-NZ" sz="4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Comic Sans MS" panose="030F0702030302020204" pitchFamily="66" charset="0"/>
                </a:rPr>
                <a:t>Biosecurity!</a:t>
              </a:r>
              <a:endParaRPr lang="en-US" sz="4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715" y="2526030"/>
            <a:ext cx="3257206" cy="2125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119742" y="609431"/>
            <a:ext cx="7761515" cy="4351338"/>
          </a:xfrm>
        </p:spPr>
        <p:txBody>
          <a:bodyPr>
            <a:normAutofit fontScale="92500" lnSpcReduction="10000"/>
          </a:bodyPr>
          <a:lstStyle/>
          <a:p>
            <a:r>
              <a:rPr lang="en-NZ" dirty="0">
                <a:latin typeface="Comic Sans MS" panose="030F0702030302020204" pitchFamily="66" charset="0"/>
              </a:rPr>
              <a:t>Rats are frequently found hiding on boats, ships and aircraft. Rats can also swim long distances. </a:t>
            </a:r>
          </a:p>
          <a:p>
            <a:r>
              <a:rPr lang="en-NZ" dirty="0">
                <a:latin typeface="Comic Sans MS" panose="030F0702030302020204" pitchFamily="66" charset="0"/>
              </a:rPr>
              <a:t>Biosecurity at possible entrances must be managed. </a:t>
            </a:r>
          </a:p>
          <a:p>
            <a:r>
              <a:rPr lang="en-NZ" dirty="0">
                <a:latin typeface="Comic Sans MS" panose="030F0702030302020204" pitchFamily="66" charset="0"/>
              </a:rPr>
              <a:t>There are countries who perform required biosecurity for docking ships and do routine inspections on ships that are in their ports. The import of rats is prohibited into and out of many Pacific islands and Australia.  </a:t>
            </a:r>
          </a:p>
          <a:p>
            <a:pPr marL="0" indent="0">
              <a:buNone/>
            </a:pPr>
            <a:r>
              <a:rPr lang="en-NZ" dirty="0">
                <a:latin typeface="Comic Sans MS" panose="030F0702030302020204" pitchFamily="66" charset="0"/>
              </a:rPr>
              <a:t> </a:t>
            </a:r>
          </a:p>
          <a:p>
            <a:endParaRPr lang="en-NZ" dirty="0">
              <a:latin typeface="Comic Sans MS" panose="030F0702030302020204" pitchFamily="66" charset="0"/>
            </a:endParaRPr>
          </a:p>
        </p:txBody>
      </p:sp>
      <p:pic>
        <p:nvPicPr>
          <p:cNvPr id="7" name="Content Placeholder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9248" y="4346348"/>
            <a:ext cx="3176153" cy="23821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0736" y="4397829"/>
            <a:ext cx="4143809" cy="23703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113" y="5414534"/>
            <a:ext cx="2386283" cy="1583369"/>
          </a:xfrm>
          <a:prstGeom prst="rect">
            <a:avLst/>
          </a:prstGeom>
        </p:spPr>
      </p:pic>
    </p:spTree>
    <p:extLst>
      <p:ext uri="{BB962C8B-B14F-4D97-AF65-F5344CB8AC3E}">
        <p14:creationId xmlns:p14="http://schemas.microsoft.com/office/powerpoint/2010/main" val="51360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1101</Words>
  <Application>Microsoft Macintosh PowerPoint</Application>
  <PresentationFormat>Widescreen</PresentationFormat>
  <Paragraphs>142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Aharoni</vt:lpstr>
      <vt:lpstr>Arial</vt:lpstr>
      <vt:lpstr>Calibri</vt:lpstr>
      <vt:lpstr>Calibri Light</vt:lpstr>
      <vt:lpstr>Comic Sans MS</vt:lpstr>
      <vt:lpstr>Office Theme</vt:lpstr>
      <vt:lpstr>PowerPoint Presentation</vt:lpstr>
      <vt:lpstr>What are we going to learn today?</vt:lpstr>
      <vt:lpstr>What are Rats</vt:lpstr>
      <vt:lpstr>Parts of a Rat</vt:lpstr>
      <vt:lpstr>Different types of rats</vt:lpstr>
      <vt:lpstr>Where did the Rats come from?</vt:lpstr>
      <vt:lpstr>Problems caused by the Rats</vt:lpstr>
      <vt:lpstr>Problems caused by the Rats</vt:lpstr>
      <vt:lpstr>PowerPoint Presentation</vt:lpstr>
      <vt:lpstr>Integrated Pest Management</vt:lpstr>
      <vt:lpstr>Activity Time!  You are the Experts! Discussion  </vt:lpstr>
      <vt:lpstr>You are the Experts! Discussion</vt:lpstr>
      <vt:lpstr>Activity Time!  You are the Experts! Sharing  </vt:lpstr>
      <vt:lpstr>What we have learnt today</vt:lpstr>
      <vt:lpstr>See you next time!</vt:lpstr>
      <vt:lpstr>References</vt:lpstr>
      <vt:lpstr>Image Credits</vt:lpstr>
    </vt:vector>
  </TitlesOfParts>
  <Company>Victoria University of Wellington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Ganges Lim</dc:creator>
  <cp:lastModifiedBy>Ganges Lim</cp:lastModifiedBy>
  <cp:revision>137</cp:revision>
  <dcterms:created xsi:type="dcterms:W3CDTF">2018-03-18T23:19:52Z</dcterms:created>
  <dcterms:modified xsi:type="dcterms:W3CDTF">2019-07-10T04:43:34Z</dcterms:modified>
</cp:coreProperties>
</file>